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3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Excel Obj. 4.01 Advanced Functions Ppt. #6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E6914-1121-4089-8F55-90AF5FA27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139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581"/>
            <a:ext cx="5486400" cy="410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Excel Obj. 4.01 Advanced Functions Ppt. #6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E0C55-639B-4663-BDA4-8C117FC95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92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E0C55-639B-4663-BDA4-8C117FC955B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Obj. 4.01 Advanced Functions Ppt. #6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3A5EE9-F358-4356-8520-98D66D389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07F55-205F-48DF-8E47-2FCB5CB96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08300-970A-4DFD-9715-B7A66D636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2BD6DA-17A4-48BC-8CA8-EA9FD78D1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7E0B2-D603-45A8-A4E9-7B408FDC08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4BB5B0-66D1-48FC-BBC6-A13A8EA36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82253-E10D-43D6-A3A3-17A9D679D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E433A2-5034-4D7B-8BDA-1B5D886B7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06E26D-2F9C-4254-B963-8FE05B27B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9FD7-B958-4FC6-995A-07C5610D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3A382-7340-4535-9913-30A1B99B31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46F1D8-458E-455C-B90B-84D2B37EB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02880D-5806-4A16-A451-0089824F5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Advanced Functions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are used in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higher-level operations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, such as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conditional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comparison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equations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to compute interest rates, due dates and payment terms, and financial projections.</a:t>
            </a:r>
            <a:endParaRPr lang="en-US" sz="36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</a:t>
            </a:r>
            <a:r>
              <a:rPr lang="en-US" dirty="0" smtClean="0"/>
              <a:t>Functions – Obj. 4.01</a:t>
            </a:r>
            <a:endParaRPr lang="en-US" dirty="0"/>
          </a:p>
        </p:txBody>
      </p:sp>
      <p:pic>
        <p:nvPicPr>
          <p:cNvPr id="3076" name="Picture 4" descr="MCj04242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6220" y="5334000"/>
            <a:ext cx="988805" cy="990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IF Statement </a:t>
            </a:r>
            <a:r>
              <a:rPr lang="en-US" sz="2800" b="1" dirty="0"/>
              <a:t>Functions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b="1" dirty="0"/>
              <a:t> Functions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Lookup</a:t>
            </a:r>
            <a:r>
              <a:rPr lang="en-US" sz="2800" b="1" dirty="0"/>
              <a:t> Functions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List</a:t>
            </a:r>
            <a:r>
              <a:rPr lang="en-US" sz="2800" b="1" dirty="0"/>
              <a:t> </a:t>
            </a:r>
            <a:r>
              <a:rPr lang="en-US" sz="2800" b="1" dirty="0" smtClean="0"/>
              <a:t>Functions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Count</a:t>
            </a:r>
            <a:r>
              <a:rPr lang="en-US" sz="2800" b="1" dirty="0" smtClean="0"/>
              <a:t> Functions</a:t>
            </a:r>
            <a:endParaRPr lang="en-US" sz="2800" b="1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Advanced </a:t>
            </a:r>
            <a:r>
              <a:rPr lang="en-US" dirty="0"/>
              <a:t>Functions</a:t>
            </a:r>
          </a:p>
        </p:txBody>
      </p:sp>
      <p:pic>
        <p:nvPicPr>
          <p:cNvPr id="3076" name="Picture 4" descr="MCj04242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133600"/>
            <a:ext cx="1749425" cy="1752600"/>
          </a:xfrm>
          <a:prstGeom prst="rect">
            <a:avLst/>
          </a:prstGeom>
          <a:noFill/>
        </p:spPr>
      </p:pic>
      <p:pic>
        <p:nvPicPr>
          <p:cNvPr id="3077" name="Picture 5" descr="MCj043480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1828800" cy="1828800"/>
          </a:xfrm>
          <a:prstGeom prst="rect">
            <a:avLst/>
          </a:prstGeom>
          <a:noFill/>
        </p:spPr>
      </p:pic>
      <p:pic>
        <p:nvPicPr>
          <p:cNvPr id="3078" name="Picture 6" descr="MPj030938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419600"/>
            <a:ext cx="3124200" cy="2087563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300" b="1" dirty="0" smtClean="0">
                <a:solidFill>
                  <a:srgbClr val="FF0000"/>
                </a:solidFill>
              </a:rPr>
              <a:t>IF</a:t>
            </a:r>
            <a:r>
              <a:rPr lang="en-US" sz="2400" b="1" dirty="0" smtClean="0">
                <a:solidFill>
                  <a:srgbClr val="FF0000"/>
                </a:solidFill>
              </a:rPr>
              <a:t> Statements</a:t>
            </a:r>
            <a:r>
              <a:rPr lang="en-US" sz="2400" dirty="0" smtClean="0">
                <a:solidFill>
                  <a:schemeClr val="tx2"/>
                </a:solidFill>
              </a:rPr>
              <a:t> are </a:t>
            </a:r>
            <a:r>
              <a:rPr lang="en-US" sz="2400" b="1" dirty="0" smtClean="0">
                <a:solidFill>
                  <a:srgbClr val="0000FF"/>
                </a:solidFill>
              </a:rPr>
              <a:t>conditional operators.</a:t>
            </a:r>
            <a:endParaRPr lang="en-US" sz="1800" b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Results are returned </a:t>
            </a:r>
            <a:r>
              <a:rPr lang="en-US" sz="2400" b="1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the data specified in an equation meets </a:t>
            </a:r>
            <a:r>
              <a:rPr lang="en-US" sz="2400" b="1" dirty="0" smtClean="0">
                <a:solidFill>
                  <a:srgbClr val="FF0000"/>
                </a:solidFill>
              </a:rPr>
              <a:t>conditions</a:t>
            </a:r>
            <a:r>
              <a:rPr lang="en-US" sz="2400" dirty="0" smtClean="0"/>
              <a:t> set by the formula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statements</a:t>
            </a:r>
            <a:r>
              <a:rPr lang="en-US" sz="2400" dirty="0" smtClean="0"/>
              <a:t> can be written to carry out an action</a:t>
            </a:r>
          </a:p>
          <a:p>
            <a:pPr lvl="1">
              <a:lnSpc>
                <a:spcPct val="110000"/>
              </a:lnSpc>
              <a:buNone/>
            </a:pPr>
            <a:endParaRPr lang="en-US" sz="2100" dirty="0" smtClean="0"/>
          </a:p>
          <a:p>
            <a:pPr lvl="1">
              <a:lnSpc>
                <a:spcPct val="110000"/>
              </a:lnSpc>
              <a:buNone/>
            </a:pPr>
            <a:r>
              <a:rPr lang="en-US" sz="2100" dirty="0" smtClean="0"/>
              <a:t>Example</a:t>
            </a:r>
            <a:r>
              <a:rPr lang="en-US" sz="2100" b="1" dirty="0" smtClean="0">
                <a:solidFill>
                  <a:srgbClr val="FF0000"/>
                </a:solidFill>
              </a:rPr>
              <a:t>: IF</a:t>
            </a:r>
            <a:r>
              <a:rPr lang="en-US" sz="2100" dirty="0" smtClean="0"/>
              <a:t> a value in a cell is greater than or equal to another value, insert the word “Pass” in a cell.</a:t>
            </a:r>
          </a:p>
          <a:p>
            <a:pPr lvl="1">
              <a:lnSpc>
                <a:spcPct val="110000"/>
              </a:lnSpc>
              <a:buNone/>
            </a:pPr>
            <a:endParaRPr lang="en-US" sz="2100" dirty="0" smtClean="0"/>
          </a:p>
          <a:p>
            <a:pPr lvl="1">
              <a:lnSpc>
                <a:spcPct val="110000"/>
              </a:lnSpc>
              <a:buNone/>
            </a:pPr>
            <a:r>
              <a:rPr lang="en-US" sz="2100" dirty="0" smtClean="0"/>
              <a:t>Example: The answer is one value </a:t>
            </a:r>
            <a:r>
              <a:rPr lang="en-US" sz="2100" b="1" dirty="0" smtClean="0">
                <a:solidFill>
                  <a:srgbClr val="FF0000"/>
                </a:solidFill>
              </a:rPr>
              <a:t>IF</a:t>
            </a:r>
            <a:r>
              <a:rPr lang="en-US" sz="2100" dirty="0" smtClean="0"/>
              <a:t> a condition you specify evaluates to </a:t>
            </a:r>
            <a:r>
              <a:rPr lang="en-US" sz="2100" dirty="0" smtClean="0">
                <a:solidFill>
                  <a:srgbClr val="FF0000"/>
                </a:solidFill>
              </a:rPr>
              <a:t>TRUE</a:t>
            </a:r>
            <a:r>
              <a:rPr lang="en-US" sz="2100" dirty="0" smtClean="0"/>
              <a:t> and returns another value </a:t>
            </a:r>
            <a:r>
              <a:rPr lang="en-US" sz="2100" b="1" dirty="0" smtClean="0">
                <a:solidFill>
                  <a:srgbClr val="FF0000"/>
                </a:solidFill>
              </a:rPr>
              <a:t>IF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the condition evaluates to </a:t>
            </a:r>
            <a:r>
              <a:rPr lang="en-US" sz="2100" dirty="0" smtClean="0">
                <a:solidFill>
                  <a:srgbClr val="FF0000"/>
                </a:solidFill>
              </a:rPr>
              <a:t>FALSE</a:t>
            </a:r>
            <a:r>
              <a:rPr lang="en-US" sz="21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endParaRPr lang="en-US" sz="1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761999"/>
          </a:xfrm>
          <a:noFill/>
          <a:ln/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457200"/>
          </a:xfrm>
        </p:spPr>
        <p:txBody>
          <a:bodyPr vert="horz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Date</a:t>
            </a:r>
            <a:r>
              <a:rPr lang="en-US" dirty="0"/>
              <a:t>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20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</a:t>
            </a:r>
            <a:r>
              <a:rPr lang="en-US" sz="2800" dirty="0" smtClean="0"/>
              <a:t>Functions are used to </a:t>
            </a:r>
            <a:r>
              <a:rPr lang="en-US" sz="2800" b="1" dirty="0" smtClean="0">
                <a:solidFill>
                  <a:srgbClr val="FF0000"/>
                </a:solidFill>
              </a:rPr>
              <a:t>calculate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a period of time.</a:t>
            </a:r>
          </a:p>
          <a:p>
            <a:pPr>
              <a:buNone/>
            </a:pPr>
            <a:r>
              <a:rPr lang="en-US" sz="2200" b="1" dirty="0" smtClean="0"/>
              <a:t>Types</a:t>
            </a:r>
            <a:r>
              <a:rPr lang="en-US" sz="2200" dirty="0" smtClean="0"/>
              <a:t> of </a:t>
            </a:r>
            <a:r>
              <a:rPr lang="en-US" sz="2800" b="1" dirty="0" smtClean="0">
                <a:solidFill>
                  <a:srgbClr val="FF0000"/>
                </a:solidFill>
              </a:rPr>
              <a:t>Date</a:t>
            </a:r>
            <a:r>
              <a:rPr lang="en-US" sz="2200" dirty="0" smtClean="0"/>
              <a:t> </a:t>
            </a:r>
            <a:r>
              <a:rPr lang="en-US" sz="2200" b="1" dirty="0" smtClean="0"/>
              <a:t>Functions</a:t>
            </a:r>
            <a:r>
              <a:rPr lang="en-US" sz="2200" dirty="0" smtClean="0"/>
              <a:t>:</a:t>
            </a:r>
          </a:p>
          <a:p>
            <a:pPr marL="566928" indent="-457200">
              <a:buAutoNum type="arabicParenBoth"/>
            </a:pPr>
            <a:r>
              <a:rPr lang="en-US" sz="2400" b="1" dirty="0" smtClean="0">
                <a:solidFill>
                  <a:srgbClr val="FF0000"/>
                </a:solidFill>
              </a:rPr>
              <a:t>NOW</a:t>
            </a:r>
            <a:r>
              <a:rPr lang="en-US" sz="2400" dirty="0" smtClean="0"/>
              <a:t>  </a:t>
            </a:r>
            <a:r>
              <a:rPr lang="en-US" sz="2400" dirty="0"/>
              <a:t>– returns the </a:t>
            </a:r>
            <a:r>
              <a:rPr lang="en-US" sz="2400" b="1" dirty="0">
                <a:solidFill>
                  <a:srgbClr val="FF0000"/>
                </a:solidFill>
              </a:rPr>
              <a:t>current </a:t>
            </a:r>
            <a:r>
              <a:rPr lang="en-US" sz="2400" b="1" dirty="0" smtClean="0">
                <a:solidFill>
                  <a:srgbClr val="FF0000"/>
                </a:solidFill>
              </a:rPr>
              <a:t>date</a:t>
            </a:r>
          </a:p>
          <a:p>
            <a:pPr marL="566928" indent="-45720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endParaRPr lang="en-US" sz="1800" dirty="0" smtClean="0"/>
          </a:p>
          <a:p>
            <a:pPr marL="566928" indent="-457200">
              <a:buNone/>
            </a:pP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(2)</a:t>
            </a:r>
            <a:r>
              <a:rPr lang="en-US" sz="2400" b="1" dirty="0" smtClean="0">
                <a:solidFill>
                  <a:srgbClr val="FF0000"/>
                </a:solidFill>
              </a:rPr>
              <a:t>  DATE360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400" b="1" dirty="0">
                <a:solidFill>
                  <a:srgbClr val="FF0000"/>
                </a:solidFill>
              </a:rPr>
              <a:t>calculates the difference in days </a:t>
            </a:r>
            <a:r>
              <a:rPr lang="en-US" sz="2400" b="1" dirty="0" smtClean="0">
                <a:solidFill>
                  <a:srgbClr val="FF0000"/>
                </a:solidFill>
              </a:rPr>
              <a:t>			    between </a:t>
            </a:r>
            <a:r>
              <a:rPr lang="en-US" sz="2400" b="1" dirty="0">
                <a:solidFill>
                  <a:srgbClr val="FF0000"/>
                </a:solidFill>
              </a:rPr>
              <a:t>2 </a:t>
            </a:r>
            <a:r>
              <a:rPr lang="en-US" sz="2400" b="1" dirty="0" smtClean="0">
                <a:solidFill>
                  <a:srgbClr val="FF0000"/>
                </a:solidFill>
              </a:rPr>
              <a:t>dates</a:t>
            </a:r>
            <a:endParaRPr lang="en-US" sz="2100" dirty="0"/>
          </a:p>
          <a:p>
            <a:pPr lvl="2"/>
            <a:endParaRPr lang="en-US" sz="2000" dirty="0"/>
          </a:p>
        </p:txBody>
      </p:sp>
      <p:pic>
        <p:nvPicPr>
          <p:cNvPr id="5126" name="Picture 6" descr="j043479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838200" cy="838200"/>
          </a:xfrm>
          <a:prstGeom prst="rect">
            <a:avLst/>
          </a:prstGeom>
          <a:noFill/>
        </p:spPr>
      </p:pic>
      <p:pic>
        <p:nvPicPr>
          <p:cNvPr id="5127" name="Picture 7" descr="j043266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791200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0" y="4267200"/>
            <a:ext cx="777240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Examples: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 The number of days that have elapsed since a value was entered into a specific cell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 To calculate a 30 day due date for a record of spreadsheet invoices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lnSpcReduction="1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2800" dirty="0" smtClean="0"/>
              <a:t>A</a:t>
            </a:r>
            <a:r>
              <a:rPr lang="en-US" sz="2800" b="1" dirty="0" smtClean="0">
                <a:solidFill>
                  <a:srgbClr val="FF0000"/>
                </a:solidFill>
              </a:rPr>
              <a:t> Lookup </a:t>
            </a:r>
            <a:r>
              <a:rPr lang="en-US" sz="2800" b="1" dirty="0">
                <a:solidFill>
                  <a:srgbClr val="FF0000"/>
                </a:solidFill>
              </a:rPr>
              <a:t>function </a:t>
            </a:r>
            <a:r>
              <a:rPr lang="en-US" sz="2800" dirty="0" smtClean="0"/>
              <a:t>is used to </a:t>
            </a:r>
            <a:r>
              <a:rPr lang="en-US" sz="2800" dirty="0" smtClean="0">
                <a:solidFill>
                  <a:srgbClr val="0000FF"/>
                </a:solidFill>
              </a:rPr>
              <a:t>compare</a:t>
            </a:r>
            <a:r>
              <a:rPr lang="en-US" sz="2800" dirty="0" smtClean="0"/>
              <a:t> a cell value to an </a:t>
            </a:r>
            <a:r>
              <a:rPr lang="en-US" sz="2800" dirty="0" smtClean="0">
                <a:solidFill>
                  <a:srgbClr val="0000FF"/>
                </a:solidFill>
              </a:rPr>
              <a:t>ARRAY</a:t>
            </a:r>
            <a:r>
              <a:rPr lang="en-US" sz="2800" dirty="0" smtClean="0"/>
              <a:t> of cells and </a:t>
            </a:r>
            <a:r>
              <a:rPr lang="en-US" sz="2800" dirty="0" smtClean="0">
                <a:solidFill>
                  <a:srgbClr val="0000FF"/>
                </a:solidFill>
              </a:rPr>
              <a:t>return</a:t>
            </a:r>
            <a:r>
              <a:rPr lang="en-US" sz="2800" dirty="0" smtClean="0"/>
              <a:t> a value that </a:t>
            </a:r>
            <a:r>
              <a:rPr lang="en-US" sz="2800" dirty="0" smtClean="0">
                <a:solidFill>
                  <a:srgbClr val="0000FF"/>
                </a:solidFill>
              </a:rPr>
              <a:t>matches</a:t>
            </a:r>
            <a:r>
              <a:rPr lang="en-US" sz="2800" dirty="0" smtClean="0"/>
              <a:t> the location of the value in the array.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(</a:t>
            </a:r>
            <a:r>
              <a:rPr lang="en-US" sz="2000" dirty="0" smtClean="0"/>
              <a:t>Note: the </a:t>
            </a:r>
            <a:r>
              <a:rPr lang="en-US" sz="2000" b="1" dirty="0" smtClean="0"/>
              <a:t>values</a:t>
            </a:r>
            <a:r>
              <a:rPr lang="en-US" sz="2000" dirty="0" smtClean="0"/>
              <a:t> </a:t>
            </a:r>
            <a:r>
              <a:rPr lang="en-US" sz="2000" dirty="0"/>
              <a:t>MUST be placed in </a:t>
            </a:r>
            <a:r>
              <a:rPr lang="en-US" sz="2000" b="1" dirty="0"/>
              <a:t>Ascending</a:t>
            </a:r>
            <a:r>
              <a:rPr lang="en-US" sz="2000" dirty="0"/>
              <a:t> </a:t>
            </a:r>
            <a:r>
              <a:rPr lang="en-US" sz="2000" b="1" dirty="0"/>
              <a:t>order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Types</a:t>
            </a:r>
            <a:r>
              <a:rPr lang="en-US" sz="2000" dirty="0" smtClean="0"/>
              <a:t> of </a:t>
            </a:r>
            <a:r>
              <a:rPr lang="en-US" sz="2400" b="1" dirty="0" smtClean="0">
                <a:solidFill>
                  <a:srgbClr val="FF0000"/>
                </a:solidFill>
              </a:rPr>
              <a:t>Lookup</a:t>
            </a:r>
            <a:r>
              <a:rPr lang="en-US" sz="2000" dirty="0" smtClean="0"/>
              <a:t> </a:t>
            </a:r>
            <a:r>
              <a:rPr lang="en-US" sz="2000" b="1" dirty="0" smtClean="0"/>
              <a:t>Functions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/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(1) </a:t>
            </a:r>
            <a:r>
              <a:rPr lang="en-US" sz="2800" b="1" dirty="0" smtClean="0">
                <a:solidFill>
                  <a:srgbClr val="FF0000"/>
                </a:solidFill>
              </a:rPr>
              <a:t>Lookup</a:t>
            </a:r>
            <a:r>
              <a:rPr lang="en-US" sz="2800" dirty="0" smtClean="0"/>
              <a:t> – used for </a:t>
            </a:r>
            <a:r>
              <a:rPr lang="en-US" sz="2800" b="1" dirty="0" smtClean="0">
                <a:solidFill>
                  <a:srgbClr val="FF0000"/>
                </a:solidFill>
              </a:rPr>
              <a:t>two column vectors</a:t>
            </a:r>
            <a:endParaRPr lang="en-US" sz="28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(2) </a:t>
            </a:r>
            <a:r>
              <a:rPr lang="en-US" sz="2800" b="1" dirty="0" err="1" smtClean="0">
                <a:solidFill>
                  <a:srgbClr val="FF0000"/>
                </a:solidFill>
              </a:rPr>
              <a:t>VLookUp</a:t>
            </a:r>
            <a:r>
              <a:rPr lang="en-US" sz="2800" dirty="0" smtClean="0"/>
              <a:t> – used when there are more    </a:t>
            </a:r>
          </a:p>
          <a:p>
            <a:pPr lvl="1">
              <a:buNone/>
            </a:pPr>
            <a:r>
              <a:rPr lang="en-US" sz="2800" dirty="0" smtClean="0"/>
              <a:t>     than two columns in the array (lookup </a:t>
            </a:r>
          </a:p>
          <a:p>
            <a:pPr lvl="1">
              <a:buNone/>
            </a:pPr>
            <a:r>
              <a:rPr lang="en-US" sz="2800" dirty="0" smtClean="0"/>
              <a:t>     table)</a:t>
            </a:r>
            <a:endParaRPr lang="en-US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Lookup</a:t>
            </a:r>
            <a:r>
              <a:rPr lang="en-US" dirty="0"/>
              <a:t> Functions</a:t>
            </a:r>
          </a:p>
        </p:txBody>
      </p:sp>
      <p:pic>
        <p:nvPicPr>
          <p:cNvPr id="6150" name="Picture 6" descr="j043779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685800" cy="616311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List</a:t>
            </a:r>
            <a:r>
              <a:rPr lang="en-US" dirty="0" smtClean="0"/>
              <a:t> Function is used to: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Assist </a:t>
            </a:r>
            <a:r>
              <a:rPr lang="en-US" dirty="0" smtClean="0"/>
              <a:t>in organizing spreadsheet information.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Create </a:t>
            </a:r>
            <a:r>
              <a:rPr lang="en-US" sz="2400" dirty="0" smtClean="0"/>
              <a:t>a more user-friendly spreadsheet atmosphere.</a:t>
            </a: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Control </a:t>
            </a:r>
            <a:r>
              <a:rPr lang="en-US" sz="2400" dirty="0" smtClean="0"/>
              <a:t>the size or content of data entries.</a:t>
            </a: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Filter </a:t>
            </a:r>
            <a:r>
              <a:rPr lang="en-US" sz="2400" dirty="0" smtClean="0"/>
              <a:t>for specific content within a list.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dirty="0"/>
              <a:t> Function</a:t>
            </a:r>
          </a:p>
        </p:txBody>
      </p:sp>
      <p:pic>
        <p:nvPicPr>
          <p:cNvPr id="7172" name="Picture 4" descr="j043492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990600" cy="9906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257800"/>
            <a:ext cx="132113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48642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Types of </a:t>
            </a:r>
            <a:r>
              <a:rPr lang="en-US" b="1" dirty="0" smtClean="0">
                <a:solidFill>
                  <a:srgbClr val="FF0000"/>
                </a:solidFill>
              </a:rPr>
              <a:t>Lists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(a) </a:t>
            </a:r>
            <a:r>
              <a:rPr lang="en-US" b="1" dirty="0" smtClean="0">
                <a:solidFill>
                  <a:srgbClr val="FF0000"/>
                </a:solidFill>
              </a:rPr>
              <a:t>Validated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validated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list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limits data entry to specific choices programmed into the </a:t>
            </a:r>
            <a:r>
              <a:rPr lang="en-US" sz="2400" dirty="0" smtClean="0">
                <a:solidFill>
                  <a:srgbClr val="0000FF"/>
                </a:solidFill>
              </a:rPr>
              <a:t>function</a:t>
            </a:r>
          </a:p>
          <a:p>
            <a:pPr lvl="3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(b) Non-Validated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non-validated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list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allows additional entries other than those provided in the drop-down menu.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dirty="0"/>
              <a:t> Function</a:t>
            </a:r>
          </a:p>
        </p:txBody>
      </p:sp>
      <p:pic>
        <p:nvPicPr>
          <p:cNvPr id="7172" name="Picture 4" descr="j043492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990600" cy="9906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257800"/>
            <a:ext cx="154305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5257800"/>
            <a:ext cx="655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smtClean="0"/>
              <a:t>Example: displaying only the Southeast region vice presidents from a spreadsheet instead of displaying all of the vice presidents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7924800" cy="5486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COUNT</a:t>
            </a:r>
            <a:r>
              <a:rPr lang="en-US" b="1" dirty="0" smtClean="0">
                <a:solidFill>
                  <a:schemeClr val="hlink"/>
                </a:solidFill>
              </a:rPr>
              <a:t> </a:t>
            </a:r>
            <a:r>
              <a:rPr lang="en-US" b="1" dirty="0" smtClean="0"/>
              <a:t>Function </a:t>
            </a:r>
            <a:r>
              <a:rPr lang="en-US" dirty="0" smtClean="0"/>
              <a:t>is u</a:t>
            </a:r>
            <a:r>
              <a:rPr lang="en-US" dirty="0" smtClean="0">
                <a:effectLst/>
              </a:rPr>
              <a:t>sed </a:t>
            </a:r>
            <a:r>
              <a:rPr lang="en-US" dirty="0">
                <a:effectLst/>
              </a:rPr>
              <a:t>to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return the number of cells in a range.</a:t>
            </a:r>
          </a:p>
          <a:p>
            <a:pPr>
              <a:buNone/>
            </a:pPr>
            <a:endParaRPr lang="en-US" sz="12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b="1" dirty="0" smtClean="0"/>
              <a:t>Types</a:t>
            </a:r>
            <a:r>
              <a:rPr lang="en-US" sz="2800" dirty="0" smtClean="0"/>
              <a:t> of </a:t>
            </a:r>
            <a:r>
              <a:rPr lang="en-US" sz="3200" b="1" dirty="0" smtClean="0">
                <a:solidFill>
                  <a:srgbClr val="FF0000"/>
                </a:solidFill>
              </a:rPr>
              <a:t>Count</a:t>
            </a:r>
            <a:r>
              <a:rPr lang="en-US" sz="2800" dirty="0" smtClean="0"/>
              <a:t> </a:t>
            </a:r>
            <a:r>
              <a:rPr lang="en-US" sz="2800" b="1" dirty="0" smtClean="0"/>
              <a:t>Functions</a:t>
            </a:r>
            <a:r>
              <a:rPr lang="en-US" sz="2800" dirty="0" smtClean="0"/>
              <a:t>:</a:t>
            </a:r>
            <a:endParaRPr lang="en-US" dirty="0"/>
          </a:p>
          <a:p>
            <a:pPr marL="850392" lvl="1" indent="-457200"/>
            <a:r>
              <a:rPr lang="en-US" sz="2800" b="1" dirty="0">
                <a:solidFill>
                  <a:srgbClr val="FF0000"/>
                </a:solidFill>
              </a:rPr>
              <a:t>Count</a:t>
            </a:r>
            <a:r>
              <a:rPr lang="en-US" sz="2800" dirty="0"/>
              <a:t> – </a:t>
            </a:r>
            <a:r>
              <a:rPr lang="en-US" sz="2400" dirty="0">
                <a:solidFill>
                  <a:srgbClr val="0000FF"/>
                </a:solidFill>
              </a:rPr>
              <a:t>returns the number of cells in a range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that contain numbers</a:t>
            </a:r>
          </a:p>
          <a:p>
            <a:pPr marL="850392" lvl="1" indent="-457200"/>
            <a:endParaRPr lang="en-US" sz="2400" b="1" dirty="0">
              <a:solidFill>
                <a:srgbClr val="FF0000"/>
              </a:solidFill>
            </a:endParaRPr>
          </a:p>
          <a:p>
            <a:pPr marL="850392" lvl="1" indent="-457200"/>
            <a:r>
              <a:rPr lang="en-US" sz="2800" b="1" dirty="0" err="1">
                <a:solidFill>
                  <a:srgbClr val="FF0000"/>
                </a:solidFill>
              </a:rPr>
              <a:t>CountA</a:t>
            </a:r>
            <a:r>
              <a:rPr lang="en-US" sz="2800" dirty="0"/>
              <a:t> – </a:t>
            </a:r>
            <a:r>
              <a:rPr lang="en-US" sz="2400" dirty="0">
                <a:solidFill>
                  <a:srgbClr val="0000FF"/>
                </a:solidFill>
              </a:rPr>
              <a:t>returns the number of cells in a range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that contain </a:t>
            </a:r>
            <a:r>
              <a:rPr lang="en-US" sz="2400" b="1" dirty="0" smtClean="0">
                <a:solidFill>
                  <a:srgbClr val="FF0000"/>
                </a:solidFill>
              </a:rPr>
              <a:t>any value/label</a:t>
            </a:r>
          </a:p>
          <a:p>
            <a:pPr marL="850392" lvl="1" indent="-457200"/>
            <a:endParaRPr lang="en-US" sz="2400" b="1" dirty="0">
              <a:solidFill>
                <a:srgbClr val="FF0000"/>
              </a:solidFill>
            </a:endParaRPr>
          </a:p>
          <a:p>
            <a:pPr marL="850392" lvl="1" indent="-457200"/>
            <a:r>
              <a:rPr lang="en-US" sz="2800" b="1" dirty="0" err="1">
                <a:solidFill>
                  <a:srgbClr val="FF0000"/>
                </a:solidFill>
              </a:rPr>
              <a:t>Countlf</a:t>
            </a:r>
            <a:r>
              <a:rPr lang="en-US" sz="2800" dirty="0"/>
              <a:t> – </a:t>
            </a:r>
            <a:r>
              <a:rPr lang="en-US" sz="2400" dirty="0">
                <a:solidFill>
                  <a:srgbClr val="0000FF"/>
                </a:solidFill>
              </a:rPr>
              <a:t>returns the number of cells </a:t>
            </a:r>
            <a:r>
              <a:rPr lang="en-US" sz="2400" b="1" dirty="0">
                <a:solidFill>
                  <a:srgbClr val="FF0000"/>
                </a:solidFill>
              </a:rPr>
              <a:t>that meet a condition set forth in a formula.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Count</a:t>
            </a:r>
            <a:r>
              <a:rPr lang="en-US" dirty="0"/>
              <a:t> Function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1054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0B2-D603-45A8-A4E9-7B408FDC08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</TotalTime>
  <Words>411</Words>
  <Application>Microsoft Office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Advanced Functions – Obj. 4.01</vt:lpstr>
      <vt:lpstr>Types of Advanced Functions</vt:lpstr>
      <vt:lpstr>IF Statements</vt:lpstr>
      <vt:lpstr>Date Functions</vt:lpstr>
      <vt:lpstr>Lookup Functions</vt:lpstr>
      <vt:lpstr>List Function</vt:lpstr>
      <vt:lpstr>List Function</vt:lpstr>
      <vt:lpstr>Count Function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Teacher</cp:lastModifiedBy>
  <cp:revision>31</cp:revision>
  <dcterms:created xsi:type="dcterms:W3CDTF">2009-04-29T20:25:33Z</dcterms:created>
  <dcterms:modified xsi:type="dcterms:W3CDTF">2013-06-04T13:57:12Z</dcterms:modified>
</cp:coreProperties>
</file>