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0" r:id="rId3"/>
    <p:sldId id="292" r:id="rId4"/>
    <p:sldId id="288" r:id="rId5"/>
    <p:sldId id="301" r:id="rId6"/>
    <p:sldId id="298" r:id="rId7"/>
    <p:sldId id="303" r:id="rId8"/>
    <p:sldId id="302" r:id="rId9"/>
    <p:sldId id="307" r:id="rId10"/>
    <p:sldId id="294" r:id="rId11"/>
    <p:sldId id="261" r:id="rId12"/>
    <p:sldId id="304" r:id="rId13"/>
    <p:sldId id="305" r:id="rId14"/>
    <p:sldId id="280" r:id="rId15"/>
    <p:sldId id="282" r:id="rId16"/>
    <p:sldId id="309" r:id="rId17"/>
    <p:sldId id="284" r:id="rId18"/>
    <p:sldId id="291" r:id="rId19"/>
    <p:sldId id="308" r:id="rId20"/>
    <p:sldId id="283" r:id="rId21"/>
    <p:sldId id="286" r:id="rId22"/>
    <p:sldId id="310" r:id="rId23"/>
    <p:sldId id="295" r:id="rId24"/>
    <p:sldId id="311" r:id="rId25"/>
    <p:sldId id="296" r:id="rId26"/>
    <p:sldId id="287" r:id="rId27"/>
    <p:sldId id="289" r:id="rId28"/>
    <p:sldId id="290" r:id="rId29"/>
    <p:sldId id="297" r:id="rId30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66"/>
    <a:srgbClr val="FF9900"/>
    <a:srgbClr val="993366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58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4.02 Chart Components  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58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A427217-1532-444C-819C-453C866E35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013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612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581"/>
            <a:ext cx="5486400" cy="410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58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4.02 Chart Components  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58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80C4ED5-3CC8-465B-9B01-C5AD8050A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70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41791-CF55-421C-8D4A-8BB386330454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8506F-F19E-4423-A3CA-6DF278B86F58}" type="slidenum">
              <a:rPr lang="en-US"/>
              <a:pPr/>
              <a:t>10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88CB0-F03C-4660-A5D4-82A6A7DA188A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88CB0-F03C-4660-A5D4-82A6A7DA188A}" type="slidenum">
              <a:rPr lang="en-US"/>
              <a:pPr/>
              <a:t>12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88CB0-F03C-4660-A5D4-82A6A7DA188A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2F8BE-8372-4570-9A86-107FE80026E9}" type="slidenum">
              <a:rPr lang="en-US"/>
              <a:pPr/>
              <a:t>14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4B7B8-01D7-4C30-82FE-98873D5DD16B}" type="slidenum">
              <a:rPr lang="en-US"/>
              <a:pPr/>
              <a:t>15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5C4BA-7791-4624-BE54-A98602DDEF0E}" type="slidenum">
              <a:rPr lang="en-US"/>
              <a:pPr/>
              <a:t>17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C36DD-7BE0-490D-BBDB-8502C6E16AF9}" type="slidenum">
              <a:rPr lang="en-US"/>
              <a:pPr/>
              <a:t>18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8506F-F19E-4423-A3CA-6DF278B86F58}" type="slidenum">
              <a:rPr lang="en-US"/>
              <a:pPr/>
              <a:t>19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D6B37-F070-4322-884F-9CFF36814D2E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A9573-E3D9-4E1B-A153-207E5B44CEC5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97950-D47D-41ED-B29D-CB990D5E6E77}" type="slidenum">
              <a:rPr lang="en-US"/>
              <a:pPr/>
              <a:t>21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9DCF5-EC2F-4476-8EF9-790DEDF49298}" type="slidenum">
              <a:rPr lang="en-US"/>
              <a:pPr/>
              <a:t>23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8DB9D-A138-452D-8AB5-5120B8CEB4AE}" type="slidenum">
              <a:rPr lang="en-US"/>
              <a:pPr/>
              <a:t>25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BF919-C2B2-4366-BD47-A0305482EC6C}" type="slidenum">
              <a:rPr lang="en-US"/>
              <a:pPr/>
              <a:t>26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0879E-6D25-4248-8E97-18ED34317F92}" type="slidenum">
              <a:rPr lang="en-US"/>
              <a:pPr/>
              <a:t>27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524D5-B4DA-4D2C-BC38-8EE2B3605069}" type="slidenum">
              <a:rPr lang="en-US"/>
              <a:pPr/>
              <a:t>28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738C7-C0CD-4925-906C-3ED009B551D8}" type="slidenum">
              <a:rPr lang="en-US"/>
              <a:pPr/>
              <a:t>29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A9573-E3D9-4E1B-A153-207E5B44CEC5}" type="slidenum">
              <a:rPr lang="en-US"/>
              <a:pPr/>
              <a:t>3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AE99D-95FD-4267-82D1-4BD8751A479C}" type="slidenum">
              <a:rPr lang="en-US"/>
              <a:pPr/>
              <a:t>4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AE99D-95FD-4267-82D1-4BD8751A479C}" type="slidenum">
              <a:rPr lang="en-US"/>
              <a:pPr/>
              <a:t>5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08E6A-07BC-4A56-A8A8-FCB1213C18C4}" type="slidenum">
              <a:rPr lang="en-US"/>
              <a:pPr/>
              <a:t>6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8506F-F19E-4423-A3CA-6DF278B86F58}" type="slidenum">
              <a:rPr lang="en-US"/>
              <a:pPr/>
              <a:t>7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08E6A-07BC-4A56-A8A8-FCB1213C18C4}" type="slidenum">
              <a:rPr lang="en-US"/>
              <a:pPr/>
              <a:t>8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4.02 Chart Components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8506F-F19E-4423-A3CA-6DF278B86F58}" type="slidenum">
              <a:rPr lang="en-US"/>
              <a:pPr/>
              <a:t>9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E72A-9DC9-4D46-9545-3B745FFD702C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62B974B-5AF0-46AB-B608-61A549B5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6D72-4CD6-403F-8166-CDFCB368E3AD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5918E31-3DB6-43AD-84CF-48FB5E89E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FD1-D2D1-47C9-8255-05CEDE80F2A8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1C63F6A-7CEF-48C9-8F1C-851F1B3C2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905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D704D43-464D-4DE8-8021-28596D38B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3143-59A2-4FCD-8C46-A0978F3C54FE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C7B7A45-DDFE-4F52-82FB-07634E2DF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A5CC-52E0-425E-B312-DA1F0B49B168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8C4BD3-0B4C-4C3A-82B0-73CCD2747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89DD-9C4D-4107-8CE8-B89BB95E41AA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36C01B6-2632-4AE9-A1E1-10FF2C93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9484-3CBB-410B-9927-AB1915A5AC84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0B14691-2928-41EA-80DB-7DC0B353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453D-C7F8-4E53-9557-F9393756538B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E6E43A0-A3CA-42B5-BE06-930E37515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E0EC-4F34-4E8F-8D0D-CAE64CC467DD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0DD663-7873-41C2-BFAE-165E40631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EBFA-7E70-40B6-B111-2B34A651451F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03CE869-ADC2-4E07-A692-9366726E3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08C4-21B0-46BE-AF9C-2478A5AEDA85}" type="datetime1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5D5DB7BF-0894-4991-ABB9-3EC1BFFDA1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A370A3-01F8-41A8-AAFA-F8825AF4FA8C}" type="datetime1">
              <a:rPr lang="en-US" smtClean="0"/>
              <a:pPr/>
              <a:t>6/4/2013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Slide </a:t>
            </a:r>
            <a:fld id="{A4456435-9C08-41F6-A2EF-109A6D5E93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524000"/>
            <a:ext cx="70104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>
                <a:solidFill>
                  <a:schemeClr val="tx1"/>
                </a:solidFill>
              </a:rPr>
              <a:t>Chart </a:t>
            </a:r>
            <a:r>
              <a:rPr lang="en-US" sz="5600" dirty="0" smtClean="0">
                <a:solidFill>
                  <a:schemeClr val="tx1"/>
                </a:solidFill>
              </a:rPr>
              <a:t>and Graphs</a:t>
            </a:r>
            <a:br>
              <a:rPr lang="en-US" sz="56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used in Business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CHART COMPONENTS</a:t>
            </a:r>
            <a:endParaRPr lang="en-US" sz="5600" dirty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71600" y="5410200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Obj. 4.02 </a:t>
            </a:r>
            <a:r>
              <a:rPr lang="en-US" dirty="0"/>
              <a:t>Understand charts and graphs used in business.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>Components of </a:t>
            </a:r>
            <a:r>
              <a:rPr lang="en-US" sz="6000" b="1" dirty="0" smtClean="0">
                <a:solidFill>
                  <a:srgbClr val="FF0000"/>
                </a:solidFill>
              </a:rPr>
              <a:t>Graphs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19200" y="2438400"/>
            <a:ext cx="3429000" cy="3845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Y-axis</a:t>
            </a:r>
          </a:p>
          <a:p>
            <a:r>
              <a:rPr lang="en-US" sz="3200" dirty="0" smtClean="0"/>
              <a:t>X-axis</a:t>
            </a:r>
          </a:p>
          <a:p>
            <a:r>
              <a:rPr lang="en-US" sz="3200" dirty="0" smtClean="0"/>
              <a:t>Data markers</a:t>
            </a:r>
          </a:p>
          <a:p>
            <a:r>
              <a:rPr lang="en-US" sz="3200" dirty="0" smtClean="0"/>
              <a:t>Data series</a:t>
            </a:r>
          </a:p>
          <a:p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514600"/>
            <a:ext cx="4041775" cy="3845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Gridline</a:t>
            </a:r>
          </a:p>
          <a:p>
            <a:r>
              <a:rPr lang="en-US" sz="3200" dirty="0" smtClean="0"/>
              <a:t>Plot area</a:t>
            </a:r>
          </a:p>
          <a:p>
            <a:r>
              <a:rPr lang="en-US" sz="3200" dirty="0" smtClean="0"/>
              <a:t>Tick mark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0B14691-2928-41EA-80DB-7DC0B353CD1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4960C10-DAAB-44A5-9EFB-A87F66C6D577}" type="slidenum">
              <a:rPr lang="en-US"/>
              <a:pPr/>
              <a:t>11</a:t>
            </a:fld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81000" y="1295400"/>
            <a:ext cx="3733800" cy="457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700" dirty="0" smtClean="0">
              <a:cs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3600" dirty="0" smtClean="0">
                <a:cs typeface="Times New Roman" pitchFamily="18" charset="0"/>
              </a:rPr>
              <a:t>The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  <a:cs typeface="Times New Roman" pitchFamily="18" charset="0"/>
              </a:rPr>
              <a:t>Y- </a:t>
            </a:r>
            <a:r>
              <a:rPr lang="en-US" sz="3600" b="1" u="sng" dirty="0">
                <a:solidFill>
                  <a:srgbClr val="FF0000"/>
                </a:solidFill>
                <a:cs typeface="Times New Roman" pitchFamily="18" charset="0"/>
              </a:rPr>
              <a:t>axis</a:t>
            </a:r>
            <a:r>
              <a:rPr lang="en-US" sz="3600" b="1" u="sng" dirty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</a:rPr>
              <a:t>is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dirty="0">
                <a:cs typeface="Times New Roman" pitchFamily="18" charset="0"/>
              </a:rPr>
              <a:t>the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left vertical </a:t>
            </a:r>
            <a:r>
              <a:rPr lang="en-US" sz="3600" b="1" dirty="0" smtClean="0">
                <a:cs typeface="Times New Roman" pitchFamily="18" charset="0"/>
              </a:rPr>
              <a:t>side </a:t>
            </a:r>
            <a:r>
              <a:rPr lang="en-US" sz="3600" dirty="0" smtClean="0">
                <a:cs typeface="Times New Roman" pitchFamily="18" charset="0"/>
              </a:rPr>
              <a:t>of the graph.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3600" dirty="0" smtClean="0">
                <a:cs typeface="Times New Roman" pitchFamily="18" charset="0"/>
              </a:rPr>
              <a:t> It </a:t>
            </a:r>
            <a:r>
              <a:rPr lang="en-US" sz="3600" dirty="0">
                <a:cs typeface="Times New Roman" pitchFamily="18" charset="0"/>
              </a:rPr>
              <a:t>contains the 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numerical</a:t>
            </a:r>
            <a:r>
              <a:rPr lang="en-US" sz="3600" dirty="0">
                <a:cs typeface="Times New Roman" pitchFamily="18" charset="0"/>
              </a:rPr>
              <a:t> data</a:t>
            </a:r>
            <a:r>
              <a:rPr lang="en-US" sz="3600" dirty="0" smtClean="0">
                <a:cs typeface="Times New Roman" pitchFamily="18" charset="0"/>
              </a:rPr>
              <a:t>.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743200" y="5562600"/>
            <a:ext cx="2590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4267201" y="1828800"/>
            <a:ext cx="3752851" cy="4506913"/>
            <a:chOff x="1392" y="2688"/>
            <a:chExt cx="2364" cy="2839"/>
          </a:xfrm>
        </p:grpSpPr>
        <p:grpSp>
          <p:nvGrpSpPr>
            <p:cNvPr id="8229" name="Group 37"/>
            <p:cNvGrpSpPr>
              <a:grpSpLocks/>
            </p:cNvGrpSpPr>
            <p:nvPr/>
          </p:nvGrpSpPr>
          <p:grpSpPr bwMode="auto">
            <a:xfrm>
              <a:off x="1392" y="2688"/>
              <a:ext cx="2364" cy="2839"/>
              <a:chOff x="2832" y="1008"/>
              <a:chExt cx="2364" cy="2839"/>
            </a:xfrm>
          </p:grpSpPr>
          <p:graphicFrame>
            <p:nvGraphicFramePr>
              <p:cNvPr id="8218" name="Object 26"/>
              <p:cNvGraphicFramePr>
                <a:graphicFrameLocks noChangeAspect="1"/>
              </p:cNvGraphicFramePr>
              <p:nvPr/>
            </p:nvGraphicFramePr>
            <p:xfrm>
              <a:off x="2976" y="1008"/>
              <a:ext cx="2220" cy="28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19" name="Chart" r:id="rId4" imgW="3810000" imgH="4114800" progId="MSGraph.Chart.8">
                      <p:embed followColorScheme="full"/>
                    </p:oleObj>
                  </mc:Choice>
                  <mc:Fallback>
                    <p:oleObj name="Chart" r:id="rId4" imgW="3810000" imgH="4114800" progId="MSGraph.Chart.8">
                      <p:embed followColorScheme="full"/>
                      <p:pic>
                        <p:nvPicPr>
                          <p:cNvPr id="0" name="Picture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6" y="1008"/>
                            <a:ext cx="2220" cy="28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21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2349" y="1923"/>
                <a:ext cx="1296" cy="330"/>
              </a:xfrm>
              <a:prstGeom prst="rect">
                <a:avLst/>
              </a:prstGeom>
              <a:solidFill>
                <a:srgbClr val="FF0000"/>
              </a:solidFill>
              <a:ln w="12700" cap="sq" algn="ctr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 smtClean="0"/>
                  <a:t>Y-axis</a:t>
                </a:r>
                <a:endParaRPr lang="en-US" sz="2800" b="1" dirty="0"/>
              </a:p>
            </p:txBody>
          </p:sp>
        </p:grp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2880" y="3648"/>
              <a:ext cx="240" cy="336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21"/>
          <p:cNvSpPr txBox="1">
            <a:spLocks noChangeArrowheads="1"/>
          </p:cNvSpPr>
          <p:nvPr/>
        </p:nvSpPr>
        <p:spPr>
          <a:xfrm>
            <a:off x="533400" y="473075"/>
            <a:ext cx="8153400" cy="792163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Y-axis</a:t>
            </a:r>
            <a:endParaRPr kumimoji="0" lang="en-US" sz="5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124200" y="27432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4960C10-DAAB-44A5-9EFB-A87F66C6D577}" type="slidenum">
              <a:rPr lang="en-US"/>
              <a:pPr/>
              <a:t>12</a:t>
            </a:fld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81000" y="1828800"/>
            <a:ext cx="3733800" cy="403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700" dirty="0">
              <a:cs typeface="Times New Roman" pitchFamily="18" charset="0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743200" y="5562600"/>
            <a:ext cx="2590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572000" y="1752600"/>
            <a:ext cx="3600450" cy="4506913"/>
            <a:chOff x="1488" y="2688"/>
            <a:chExt cx="2268" cy="2839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88" y="2688"/>
              <a:ext cx="2268" cy="2839"/>
              <a:chOff x="2928" y="1008"/>
              <a:chExt cx="2268" cy="2839"/>
            </a:xfrm>
          </p:grpSpPr>
          <p:graphicFrame>
            <p:nvGraphicFramePr>
              <p:cNvPr id="8218" name="Object 26"/>
              <p:cNvGraphicFramePr>
                <a:graphicFrameLocks noChangeAspect="1"/>
              </p:cNvGraphicFramePr>
              <p:nvPr/>
            </p:nvGraphicFramePr>
            <p:xfrm>
              <a:off x="2976" y="1008"/>
              <a:ext cx="2220" cy="28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1555" name="Chart" r:id="rId4" imgW="3810000" imgH="4114800" progId="MSGraph.Chart.8">
                      <p:embed followColorScheme="full"/>
                    </p:oleObj>
                  </mc:Choice>
                  <mc:Fallback>
                    <p:oleObj name="Chart" r:id="rId4" imgW="3810000" imgH="4114800" progId="MSGraph.Chart.8">
                      <p:embed followColorScheme="full"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6" y="1008"/>
                            <a:ext cx="2220" cy="28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21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2688" y="1872"/>
                <a:ext cx="768" cy="288"/>
              </a:xfrm>
              <a:prstGeom prst="rect">
                <a:avLst/>
              </a:prstGeom>
              <a:solidFill>
                <a:srgbClr val="FF0000"/>
              </a:solidFill>
              <a:ln w="12700" cap="sq" algn="ctr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 smtClean="0"/>
                  <a:t>Y-axis</a:t>
                </a:r>
                <a:endParaRPr lang="en-US" sz="2400" b="1" dirty="0"/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3456" y="2736"/>
                <a:ext cx="1728" cy="291"/>
              </a:xfrm>
              <a:prstGeom prst="rect">
                <a:avLst/>
              </a:prstGeom>
              <a:solidFill>
                <a:srgbClr val="FF0000"/>
              </a:solidFill>
              <a:ln w="12700" cap="sq" algn="ctr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 smtClean="0"/>
                  <a:t>X-axis</a:t>
                </a:r>
                <a:endParaRPr lang="en-US" sz="2400" b="1" dirty="0"/>
              </a:p>
            </p:txBody>
          </p:sp>
        </p:grp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2880" y="3648"/>
              <a:ext cx="240" cy="336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457200" y="1143000"/>
            <a:ext cx="37338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endParaRPr lang="en-US" sz="2700" dirty="0" smtClean="0">
              <a:cs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3600" dirty="0" smtClean="0">
                <a:cs typeface="Times New Roman" pitchFamily="18" charset="0"/>
              </a:rPr>
              <a:t>The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b="1" u="sng" dirty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3600" b="1" u="sng" dirty="0" smtClean="0">
                <a:solidFill>
                  <a:srgbClr val="FF0000"/>
                </a:solidFill>
                <a:cs typeface="Times New Roman" pitchFamily="18" charset="0"/>
              </a:rPr>
              <a:t>- </a:t>
            </a:r>
            <a:r>
              <a:rPr lang="en-US" sz="3600" b="1" u="sng" dirty="0">
                <a:solidFill>
                  <a:srgbClr val="FF0000"/>
                </a:solidFill>
                <a:cs typeface="Times New Roman" pitchFamily="18" charset="0"/>
              </a:rPr>
              <a:t>axis</a:t>
            </a:r>
            <a:r>
              <a:rPr lang="en-US" sz="3600" b="1" u="sng" dirty="0">
                <a:cs typeface="Times New Roman" pitchFamily="18" charset="0"/>
              </a:rPr>
              <a:t> </a:t>
            </a:r>
            <a:r>
              <a:rPr lang="en-US" sz="3600" dirty="0" smtClean="0">
                <a:cs typeface="Times New Roman" pitchFamily="18" charset="0"/>
              </a:rPr>
              <a:t>is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dirty="0">
                <a:cs typeface="Times New Roman" pitchFamily="18" charset="0"/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bottom horizontal </a:t>
            </a:r>
            <a:r>
              <a:rPr lang="en-US" sz="3600" b="1" dirty="0" smtClean="0">
                <a:cs typeface="Times New Roman" pitchFamily="18" charset="0"/>
              </a:rPr>
              <a:t>side </a:t>
            </a:r>
            <a:r>
              <a:rPr lang="en-US" sz="3600" dirty="0" smtClean="0">
                <a:cs typeface="Times New Roman" pitchFamily="18" charset="0"/>
              </a:rPr>
              <a:t>of the graph.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3600" dirty="0" smtClean="0">
                <a:cs typeface="Times New Roman" pitchFamily="18" charset="0"/>
              </a:rPr>
              <a:t> It </a:t>
            </a:r>
            <a:r>
              <a:rPr lang="en-US" sz="3600" dirty="0">
                <a:cs typeface="Times New Roman" pitchFamily="18" charset="0"/>
              </a:rPr>
              <a:t>contains the 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category </a:t>
            </a:r>
            <a:r>
              <a:rPr lang="en-US" sz="3600" dirty="0" smtClean="0">
                <a:cs typeface="Times New Roman" pitchFamily="18" charset="0"/>
              </a:rPr>
              <a:t>information.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16" name="Rectangle 21"/>
          <p:cNvSpPr txBox="1">
            <a:spLocks noChangeArrowheads="1"/>
          </p:cNvSpPr>
          <p:nvPr/>
        </p:nvSpPr>
        <p:spPr>
          <a:xfrm>
            <a:off x="533400" y="473075"/>
            <a:ext cx="8153400" cy="792163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X-axis</a:t>
            </a:r>
            <a:endParaRPr kumimoji="0" lang="en-US" sz="5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48000" y="2971800"/>
            <a:ext cx="2667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 animBg="1"/>
      <p:bldP spid="15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4960C10-DAAB-44A5-9EFB-A87F66C6D577}" type="slidenum">
              <a:rPr lang="en-US"/>
              <a:pPr/>
              <a:t>13</a:t>
            </a:fld>
            <a:endParaRPr lang="en-US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304800" y="1600200"/>
            <a:ext cx="3962400" cy="426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en-US" sz="2700" b="1" dirty="0" smtClean="0">
              <a:cs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3600" b="1" u="sng" dirty="0" smtClean="0">
                <a:solidFill>
                  <a:srgbClr val="FF0000"/>
                </a:solidFill>
                <a:cs typeface="Times New Roman" pitchFamily="18" charset="0"/>
              </a:rPr>
              <a:t>Data Markers </a:t>
            </a:r>
            <a:r>
              <a:rPr lang="en-US" sz="3600" dirty="0" smtClean="0">
                <a:cs typeface="Times New Roman" pitchFamily="18" charset="0"/>
              </a:rPr>
              <a:t>are used in a graph to indicate 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data values.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Remember: 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	Data Markers </a:t>
            </a:r>
            <a:r>
              <a:rPr lang="en-US" sz="2800" dirty="0" smtClean="0">
                <a:cs typeface="Times New Roman" pitchFamily="18" charset="0"/>
              </a:rPr>
              <a:t>represent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values!</a:t>
            </a:r>
            <a:endParaRPr lang="en-US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743200" y="5562600"/>
            <a:ext cx="2590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572000" y="1752600"/>
            <a:ext cx="3886200" cy="4506913"/>
            <a:chOff x="1488" y="2688"/>
            <a:chExt cx="2448" cy="2839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88" y="2688"/>
              <a:ext cx="2448" cy="2839"/>
              <a:chOff x="2928" y="1008"/>
              <a:chExt cx="2448" cy="2839"/>
            </a:xfrm>
          </p:grpSpPr>
          <p:graphicFrame>
            <p:nvGraphicFramePr>
              <p:cNvPr id="8218" name="Object 26"/>
              <p:cNvGraphicFramePr>
                <a:graphicFrameLocks noChangeAspect="1"/>
              </p:cNvGraphicFramePr>
              <p:nvPr/>
            </p:nvGraphicFramePr>
            <p:xfrm>
              <a:off x="2976" y="1008"/>
              <a:ext cx="2220" cy="28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2579" name="Chart" r:id="rId4" imgW="3810000" imgH="4114800" progId="MSGraph.Chart.8">
                      <p:embed followColorScheme="full"/>
                    </p:oleObj>
                  </mc:Choice>
                  <mc:Fallback>
                    <p:oleObj name="Chart" r:id="rId4" imgW="3810000" imgH="4114800" progId="MSGraph.Chart.8">
                      <p:embed followColorScheme="full"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6" y="1008"/>
                            <a:ext cx="2220" cy="28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21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2688" y="1872"/>
                <a:ext cx="768" cy="288"/>
              </a:xfrm>
              <a:prstGeom prst="rect">
                <a:avLst/>
              </a:prstGeom>
              <a:solidFill>
                <a:srgbClr val="FF0000"/>
              </a:solidFill>
              <a:ln w="12700" cap="sq" algn="ctr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 smtClean="0"/>
                  <a:t>Y-axis</a:t>
                </a:r>
                <a:endParaRPr lang="en-US" sz="2400" b="1" dirty="0"/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3696" y="2832"/>
                <a:ext cx="1296" cy="291"/>
              </a:xfrm>
              <a:prstGeom prst="rect">
                <a:avLst/>
              </a:prstGeom>
              <a:solidFill>
                <a:srgbClr val="FF0000"/>
              </a:solidFill>
              <a:ln w="12700" cap="sq" algn="ctr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 smtClean="0"/>
                  <a:t>X-axis</a:t>
                </a:r>
                <a:endParaRPr lang="en-US" sz="2400" b="1" dirty="0"/>
              </a:p>
            </p:txBody>
          </p:sp>
          <p:sp>
            <p:nvSpPr>
              <p:cNvPr id="8224" name="Text Box 32"/>
              <p:cNvSpPr txBox="1">
                <a:spLocks noChangeArrowheads="1"/>
              </p:cNvSpPr>
              <p:nvPr/>
            </p:nvSpPr>
            <p:spPr bwMode="auto">
              <a:xfrm>
                <a:off x="4080" y="1056"/>
                <a:ext cx="1296" cy="288"/>
              </a:xfrm>
              <a:prstGeom prst="rect">
                <a:avLst/>
              </a:prstGeom>
              <a:solidFill>
                <a:srgbClr val="FF0000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 dirty="0"/>
                  <a:t>Data Marker</a:t>
                </a:r>
              </a:p>
            </p:txBody>
          </p:sp>
        </p:grp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2880" y="3648"/>
              <a:ext cx="240" cy="336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AutoShape 36"/>
            <p:cNvSpPr>
              <a:spLocks noChangeArrowheads="1"/>
            </p:cNvSpPr>
            <p:nvPr/>
          </p:nvSpPr>
          <p:spPr bwMode="auto">
            <a:xfrm rot="18759352">
              <a:off x="2994" y="3284"/>
              <a:ext cx="890" cy="123"/>
            </a:xfrm>
            <a:prstGeom prst="leftArrow">
              <a:avLst>
                <a:gd name="adj1" fmla="val 50000"/>
                <a:gd name="adj2" fmla="val 8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21"/>
          <p:cNvSpPr txBox="1">
            <a:spLocks noChangeArrowheads="1"/>
          </p:cNvSpPr>
          <p:nvPr/>
        </p:nvSpPr>
        <p:spPr>
          <a:xfrm>
            <a:off x="533400" y="473075"/>
            <a:ext cx="8153400" cy="792163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Markers</a:t>
            </a:r>
            <a:endParaRPr kumimoji="0" lang="en-US" sz="5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52800" y="3581400"/>
            <a:ext cx="3581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6" name="Rectangle 3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38100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/>
              <a:t>A </a:t>
            </a:r>
            <a:r>
              <a:rPr lang="en-US" sz="3600" b="1" u="sng" dirty="0" smtClean="0">
                <a:solidFill>
                  <a:srgbClr val="FF0000"/>
                </a:solidFill>
              </a:rPr>
              <a:t>Data Series </a:t>
            </a:r>
            <a:r>
              <a:rPr lang="en-US" sz="3600" dirty="0" smtClean="0"/>
              <a:t>is a collection of </a:t>
            </a:r>
            <a:r>
              <a:rPr lang="en-US" sz="3600" b="1" dirty="0" smtClean="0">
                <a:solidFill>
                  <a:srgbClr val="FF0000"/>
                </a:solidFill>
              </a:rPr>
              <a:t>related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values</a:t>
            </a:r>
            <a:r>
              <a:rPr lang="en-US" sz="3600" b="1" dirty="0" smtClean="0"/>
              <a:t>,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	</a:t>
            </a:r>
            <a:r>
              <a:rPr lang="en-US" sz="3600" dirty="0" smtClean="0"/>
              <a:t>such as </a:t>
            </a:r>
            <a:r>
              <a:rPr lang="en-US" sz="3600" b="1" dirty="0" smtClean="0">
                <a:solidFill>
                  <a:srgbClr val="FF0000"/>
                </a:solidFill>
              </a:rPr>
              <a:t>one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row</a:t>
            </a:r>
            <a:r>
              <a:rPr lang="en-US" sz="3600" dirty="0" smtClean="0"/>
              <a:t> or </a:t>
            </a:r>
            <a:r>
              <a:rPr lang="en-US" sz="3600" b="1" dirty="0" smtClean="0">
                <a:solidFill>
                  <a:srgbClr val="FF0000"/>
                </a:solidFill>
              </a:rPr>
              <a:t>one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column</a:t>
            </a:r>
            <a:r>
              <a:rPr lang="en-US" sz="3600" dirty="0" smtClean="0"/>
              <a:t> from a </a:t>
            </a:r>
            <a:r>
              <a:rPr lang="en-US" sz="3600" b="1" dirty="0" smtClean="0"/>
              <a:t>spreadsheet</a:t>
            </a:r>
            <a:r>
              <a:rPr lang="en-US" sz="3600" dirty="0"/>
              <a:t>.</a:t>
            </a:r>
            <a:endParaRPr lang="en-US" sz="3600" b="1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ECF9DD3-D525-4E2B-866E-F2800615D39B}" type="slidenum">
              <a:rPr lang="en-US"/>
              <a:pPr/>
              <a:t>14</a:t>
            </a:fld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grpSp>
        <p:nvGrpSpPr>
          <p:cNvPr id="42019" name="Group 35"/>
          <p:cNvGrpSpPr>
            <a:grpSpLocks/>
          </p:cNvGrpSpPr>
          <p:nvPr/>
        </p:nvGrpSpPr>
        <p:grpSpPr bwMode="auto">
          <a:xfrm>
            <a:off x="3962400" y="685800"/>
            <a:ext cx="4857750" cy="5105400"/>
            <a:chOff x="2496" y="432"/>
            <a:chExt cx="3060" cy="3216"/>
          </a:xfrm>
        </p:grpSpPr>
        <p:pic>
          <p:nvPicPr>
            <p:cNvPr id="4198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t="13896" r="56184" b="24849"/>
            <a:stretch>
              <a:fillRect/>
            </a:stretch>
          </p:blipFill>
          <p:spPr bwMode="auto">
            <a:xfrm>
              <a:off x="2496" y="432"/>
              <a:ext cx="3060" cy="3216"/>
            </a:xfrm>
            <a:prstGeom prst="rect">
              <a:avLst/>
            </a:prstGeom>
            <a:noFill/>
          </p:spPr>
        </p:pic>
        <p:grpSp>
          <p:nvGrpSpPr>
            <p:cNvPr id="42018" name="Group 34"/>
            <p:cNvGrpSpPr>
              <a:grpSpLocks/>
            </p:cNvGrpSpPr>
            <p:nvPr/>
          </p:nvGrpSpPr>
          <p:grpSpPr bwMode="auto">
            <a:xfrm>
              <a:off x="3888" y="960"/>
              <a:ext cx="1584" cy="480"/>
              <a:chOff x="3888" y="1248"/>
              <a:chExt cx="1584" cy="480"/>
            </a:xfrm>
          </p:grpSpPr>
          <p:sp>
            <p:nvSpPr>
              <p:cNvPr id="41996" name="Line 12"/>
              <p:cNvSpPr>
                <a:spLocks noChangeShapeType="1"/>
              </p:cNvSpPr>
              <p:nvPr/>
            </p:nvSpPr>
            <p:spPr bwMode="auto">
              <a:xfrm>
                <a:off x="3984" y="1248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2" name="Line 18"/>
              <p:cNvSpPr>
                <a:spLocks noChangeShapeType="1"/>
              </p:cNvSpPr>
              <p:nvPr/>
            </p:nvSpPr>
            <p:spPr bwMode="auto">
              <a:xfrm>
                <a:off x="3888" y="124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3" name="Line 19"/>
              <p:cNvSpPr>
                <a:spLocks noChangeShapeType="1"/>
              </p:cNvSpPr>
              <p:nvPr/>
            </p:nvSpPr>
            <p:spPr bwMode="auto">
              <a:xfrm>
                <a:off x="3888" y="1728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4" name="Text Box 20"/>
              <p:cNvSpPr txBox="1">
                <a:spLocks noChangeArrowheads="1"/>
              </p:cNvSpPr>
              <p:nvPr/>
            </p:nvSpPr>
            <p:spPr bwMode="auto">
              <a:xfrm>
                <a:off x="4176" y="1344"/>
                <a:ext cx="1296" cy="29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</a:rPr>
                  <a:t>Data Series</a:t>
                </a:r>
              </a:p>
            </p:txBody>
          </p:sp>
          <p:sp>
            <p:nvSpPr>
              <p:cNvPr id="42009" name="Line 25"/>
              <p:cNvSpPr>
                <a:spLocks noChangeShapeType="1"/>
              </p:cNvSpPr>
              <p:nvPr/>
            </p:nvSpPr>
            <p:spPr bwMode="auto">
              <a:xfrm>
                <a:off x="3984" y="148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" name="Rectangle 2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4413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Data Series</a:t>
            </a:r>
            <a:endParaRPr lang="en-US" b="1" u="sng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3314700" y="23241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857500" y="1409700"/>
            <a:ext cx="29718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2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2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2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2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2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2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2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2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6" grpId="0" build="p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1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5937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Gridline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" y="6477000"/>
            <a:ext cx="5905500" cy="228600"/>
          </a:xfrm>
        </p:spPr>
        <p:txBody>
          <a:bodyPr/>
          <a:lstStyle/>
          <a:p>
            <a:r>
              <a:rPr lang="en-US" smtClean="0"/>
              <a:t>4.02 Understand charts/graphs used in business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2484231-DD09-4D20-92BF-218615A9F4EE}" type="slidenum">
              <a:rPr lang="en-US"/>
              <a:pPr/>
              <a:t>15</a:t>
            </a:fld>
            <a:endParaRPr lang="en-US"/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grpSp>
        <p:nvGrpSpPr>
          <p:cNvPr id="102424" name="Group 24"/>
          <p:cNvGrpSpPr>
            <a:grpSpLocks/>
          </p:cNvGrpSpPr>
          <p:nvPr/>
        </p:nvGrpSpPr>
        <p:grpSpPr bwMode="auto">
          <a:xfrm>
            <a:off x="3962400" y="1143000"/>
            <a:ext cx="4857750" cy="5105400"/>
            <a:chOff x="2400" y="336"/>
            <a:chExt cx="3060" cy="3216"/>
          </a:xfrm>
        </p:grpSpPr>
        <p:pic>
          <p:nvPicPr>
            <p:cNvPr id="10240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3896" r="56184" b="24849"/>
            <a:stretch>
              <a:fillRect/>
            </a:stretch>
          </p:blipFill>
          <p:spPr bwMode="auto">
            <a:xfrm>
              <a:off x="2400" y="336"/>
              <a:ext cx="3060" cy="3216"/>
            </a:xfrm>
            <a:prstGeom prst="rect">
              <a:avLst/>
            </a:prstGeom>
            <a:noFill/>
          </p:spPr>
        </p:pic>
        <p:sp>
          <p:nvSpPr>
            <p:cNvPr id="102423" name="Line 23"/>
            <p:cNvSpPr>
              <a:spLocks noChangeShapeType="1"/>
            </p:cNvSpPr>
            <p:nvPr/>
          </p:nvSpPr>
          <p:spPr bwMode="auto">
            <a:xfrm>
              <a:off x="4848" y="1440"/>
              <a:ext cx="0" cy="76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16" name="Text Box 16"/>
            <p:cNvSpPr txBox="1">
              <a:spLocks noChangeArrowheads="1"/>
            </p:cNvSpPr>
            <p:nvPr/>
          </p:nvSpPr>
          <p:spPr bwMode="auto">
            <a:xfrm>
              <a:off x="4320" y="1200"/>
              <a:ext cx="1056" cy="2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FF0000"/>
                  </a:solidFill>
                </a:rPr>
                <a:t>Gridlines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Rectangle 3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3581400" cy="58674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600" dirty="0"/>
              <a:t>A </a:t>
            </a:r>
            <a:r>
              <a:rPr lang="en-US" sz="3600" b="1" u="sng" dirty="0" smtClean="0">
                <a:solidFill>
                  <a:srgbClr val="FF0000"/>
                </a:solidFill>
              </a:rPr>
              <a:t>Gridline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is a </a:t>
            </a:r>
            <a:r>
              <a:rPr lang="en-US" sz="2800" b="1" dirty="0" smtClean="0">
                <a:solidFill>
                  <a:srgbClr val="FF0000"/>
                </a:solidFill>
              </a:rPr>
              <a:t>horizontal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rgbClr val="FF0000"/>
                </a:solidFill>
              </a:rPr>
              <a:t>vertical line</a:t>
            </a:r>
            <a:r>
              <a:rPr lang="en-US" sz="2800" dirty="0" smtClean="0"/>
              <a:t> that extends </a:t>
            </a:r>
            <a:r>
              <a:rPr lang="en-US" sz="2800" b="1" dirty="0" smtClean="0">
                <a:solidFill>
                  <a:srgbClr val="FF0000"/>
                </a:solidFill>
              </a:rPr>
              <a:t>across the plot area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of the graph </a:t>
            </a:r>
            <a:r>
              <a:rPr lang="en-US" sz="2800" b="1" dirty="0" smtClean="0">
                <a:solidFill>
                  <a:srgbClr val="FF0000"/>
                </a:solidFill>
              </a:rPr>
              <a:t>for the purpose of adding clarification to the data.</a:t>
            </a:r>
          </a:p>
          <a:p>
            <a:pPr marL="365760" lvl="1"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Gridlines </a:t>
            </a:r>
            <a:r>
              <a:rPr lang="en-US" dirty="0" smtClean="0"/>
              <a:t>make it easier to read and understand the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H="1">
            <a:off x="6705600" y="2971800"/>
            <a:ext cx="4572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1" grpId="0"/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Example</a:t>
            </a:r>
            <a:endParaRPr lang="en-US" sz="36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04D43-464D-4DE8-8021-28596D38BDF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 cstate="print"/>
          <a:srcRect l="17359" t="23019" r="41186" b="36538"/>
          <a:stretch>
            <a:fillRect/>
          </a:stretch>
        </p:blipFill>
        <p:spPr bwMode="auto">
          <a:xfrm>
            <a:off x="2133600" y="3123651"/>
            <a:ext cx="5933822" cy="373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457200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>
              <a:spcBef>
                <a:spcPts val="0"/>
              </a:spcBef>
            </a:pPr>
            <a:endParaRPr lang="en-US" sz="2400" b="1" dirty="0" smtClean="0"/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Scenario</a:t>
            </a:r>
            <a:r>
              <a:rPr lang="en-US" sz="2400" dirty="0" smtClean="0"/>
              <a:t>: This </a:t>
            </a:r>
            <a:r>
              <a:rPr lang="en-US" sz="2400" b="1" dirty="0" smtClean="0"/>
              <a:t>Stacked Bar Chart </a:t>
            </a:r>
            <a:r>
              <a:rPr lang="en-US" sz="2400" dirty="0" smtClean="0"/>
              <a:t>shows the Total Sales of each employee over a 4-month period. </a:t>
            </a:r>
          </a:p>
          <a:p>
            <a:pPr marL="91440" lvl="1">
              <a:spcBef>
                <a:spcPts val="0"/>
              </a:spcBef>
            </a:pPr>
            <a:r>
              <a:rPr lang="en-US" sz="2600" b="1" dirty="0" smtClean="0"/>
              <a:t>Question</a:t>
            </a:r>
            <a:r>
              <a:rPr lang="en-US" sz="2600" b="1" dirty="0" smtClean="0">
                <a:solidFill>
                  <a:srgbClr val="FF0000"/>
                </a:solidFill>
              </a:rPr>
              <a:t>: What would make it easier to read? </a:t>
            </a:r>
          </a:p>
          <a:p>
            <a:pPr marL="91440" lvl="1">
              <a:spcBef>
                <a:spcPts val="0"/>
              </a:spcBef>
            </a:pPr>
            <a:r>
              <a:rPr lang="en-US" sz="2600" b="1" dirty="0" smtClean="0"/>
              <a:t>Answer</a:t>
            </a:r>
            <a:r>
              <a:rPr lang="en-US" sz="2600" b="1" dirty="0" smtClean="0">
                <a:solidFill>
                  <a:srgbClr val="FF0000"/>
                </a:solidFill>
              </a:rPr>
              <a:t>:    Gridlines</a:t>
            </a:r>
            <a:r>
              <a:rPr lang="en-US" sz="2600" b="1" dirty="0" smtClean="0"/>
              <a:t> </a:t>
            </a:r>
          </a:p>
          <a:p>
            <a:pPr marL="365760" lvl="1">
              <a:spcBef>
                <a:spcPts val="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Gridlines</a:t>
            </a:r>
            <a:r>
              <a:rPr lang="en-US" sz="2800" b="1" dirty="0" smtClean="0"/>
              <a:t> </a:t>
            </a:r>
            <a:r>
              <a:rPr lang="en-US" sz="2400" dirty="0" smtClean="0"/>
              <a:t>would</a:t>
            </a:r>
            <a:r>
              <a:rPr lang="en-US" sz="2400" b="1" dirty="0" smtClean="0"/>
              <a:t> </a:t>
            </a:r>
            <a:r>
              <a:rPr lang="en-US" sz="2400" dirty="0" smtClean="0"/>
              <a:t>make it much easier to read and understand the values</a:t>
            </a:r>
            <a:r>
              <a:rPr lang="en-US" sz="2000" dirty="0" smtClean="0"/>
              <a:t>.                   (</a:t>
            </a:r>
            <a:r>
              <a:rPr lang="en-US" sz="1600" dirty="0" smtClean="0"/>
              <a:t>Notice—there are NO gridlines in this chart!)</a:t>
            </a:r>
            <a:endParaRPr lang="en-US" sz="2000" dirty="0" smtClean="0"/>
          </a:p>
          <a:p>
            <a:pPr marL="365760" lvl="1">
              <a:spcBef>
                <a:spcPts val="0"/>
              </a:spcBef>
            </a:pPr>
            <a:endParaRPr lang="en-US" dirty="0" smtClean="0">
              <a:solidFill>
                <a:srgbClr val="FF0000"/>
              </a:solidFill>
            </a:endParaRPr>
          </a:p>
          <a:p>
            <a:pPr marL="365760" lvl="1"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7" name="Rectangle 2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5937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u="sng" dirty="0" smtClean="0">
                <a:solidFill>
                  <a:srgbClr val="FF0000"/>
                </a:solidFill>
              </a:rPr>
              <a:t>Plot </a:t>
            </a:r>
            <a:r>
              <a:rPr lang="en-US" b="1" u="sng" dirty="0">
                <a:solidFill>
                  <a:srgbClr val="FF0000"/>
                </a:solidFill>
              </a:rPr>
              <a:t>Area</a:t>
            </a:r>
          </a:p>
        </p:txBody>
      </p:sp>
      <p:sp>
        <p:nvSpPr>
          <p:cNvPr id="106518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3810000" cy="5410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The </a:t>
            </a:r>
            <a:r>
              <a:rPr lang="en-US" sz="3600" b="1" u="sng" dirty="0" smtClean="0">
                <a:solidFill>
                  <a:srgbClr val="FF0000"/>
                </a:solidFill>
              </a:rPr>
              <a:t>Plot Area </a:t>
            </a:r>
            <a:r>
              <a:rPr lang="en-US" sz="3200" dirty="0" smtClean="0"/>
              <a:t>is the </a:t>
            </a:r>
            <a:r>
              <a:rPr lang="en-US" sz="3200" b="1" dirty="0" smtClean="0">
                <a:solidFill>
                  <a:srgbClr val="FF0000"/>
                </a:solidFill>
              </a:rPr>
              <a:t>background</a:t>
            </a:r>
            <a:r>
              <a:rPr lang="en-US" sz="3200" dirty="0" smtClean="0"/>
              <a:t> portion of a graph.</a:t>
            </a:r>
          </a:p>
          <a:p>
            <a:pPr>
              <a:buNone/>
            </a:pPr>
            <a:r>
              <a:rPr lang="en-US" sz="3200" dirty="0" smtClean="0"/>
              <a:t>It is the rectangular </a:t>
            </a:r>
            <a:r>
              <a:rPr lang="en-US" sz="3200" b="1" dirty="0" smtClean="0">
                <a:solidFill>
                  <a:srgbClr val="FF0000"/>
                </a:solidFill>
              </a:rPr>
              <a:t>area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bound</a:t>
            </a:r>
            <a:r>
              <a:rPr lang="en-US" sz="3200" dirty="0" smtClean="0"/>
              <a:t> by the </a:t>
            </a:r>
            <a:r>
              <a:rPr lang="en-US" sz="3200" b="1" dirty="0" smtClean="0"/>
              <a:t>category </a:t>
            </a:r>
            <a:r>
              <a:rPr lang="en-US" sz="3200" dirty="0" smtClean="0"/>
              <a:t>(</a:t>
            </a:r>
            <a:r>
              <a:rPr lang="en-US" sz="3200" b="1" dirty="0" smtClean="0"/>
              <a:t>X</a:t>
            </a:r>
            <a:r>
              <a:rPr lang="en-US" sz="3200" dirty="0" smtClean="0"/>
              <a:t>) and </a:t>
            </a:r>
            <a:r>
              <a:rPr lang="en-US" sz="3200" b="1" dirty="0" smtClean="0"/>
              <a:t>values</a:t>
            </a:r>
            <a:r>
              <a:rPr lang="en-US" sz="3200" dirty="0" smtClean="0"/>
              <a:t> (</a:t>
            </a:r>
            <a:r>
              <a:rPr lang="en-US" sz="3200" b="1" dirty="0" smtClean="0"/>
              <a:t>Y</a:t>
            </a:r>
            <a:r>
              <a:rPr lang="en-US" sz="3200" dirty="0" smtClean="0"/>
              <a:t>) </a:t>
            </a:r>
            <a:r>
              <a:rPr lang="en-US" sz="3200" b="1" dirty="0" smtClean="0"/>
              <a:t>axes</a:t>
            </a:r>
            <a:r>
              <a:rPr lang="en-US" sz="3200" dirty="0" smtClean="0"/>
              <a:t>.</a:t>
            </a:r>
            <a:endParaRPr lang="en-US" sz="3200" b="1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2215DF46-9753-4611-9A22-A9F528739C68}" type="slidenum">
              <a:rPr lang="en-US"/>
              <a:pPr/>
              <a:t>17</a:t>
            </a:fld>
            <a:endParaRPr lang="en-US"/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grpSp>
        <p:nvGrpSpPr>
          <p:cNvPr id="106520" name="Group 24"/>
          <p:cNvGrpSpPr>
            <a:grpSpLocks/>
          </p:cNvGrpSpPr>
          <p:nvPr/>
        </p:nvGrpSpPr>
        <p:grpSpPr bwMode="auto">
          <a:xfrm>
            <a:off x="3657600" y="685800"/>
            <a:ext cx="4876800" cy="5105400"/>
            <a:chOff x="2304" y="432"/>
            <a:chExt cx="3072" cy="3216"/>
          </a:xfrm>
        </p:grpSpPr>
        <p:pic>
          <p:nvPicPr>
            <p:cNvPr id="1064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3896" r="56184" b="24849"/>
            <a:stretch>
              <a:fillRect/>
            </a:stretch>
          </p:blipFill>
          <p:spPr bwMode="auto">
            <a:xfrm>
              <a:off x="2304" y="432"/>
              <a:ext cx="3060" cy="3216"/>
            </a:xfrm>
            <a:prstGeom prst="rect">
              <a:avLst/>
            </a:prstGeom>
            <a:noFill/>
          </p:spPr>
        </p:pic>
        <p:sp>
          <p:nvSpPr>
            <p:cNvPr id="106519" name="Line 23"/>
            <p:cNvSpPr>
              <a:spLocks noChangeShapeType="1"/>
            </p:cNvSpPr>
            <p:nvPr/>
          </p:nvSpPr>
          <p:spPr bwMode="auto">
            <a:xfrm flipH="1">
              <a:off x="4512" y="1200"/>
              <a:ext cx="48" cy="5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16" name="Text Box 20"/>
            <p:cNvSpPr txBox="1">
              <a:spLocks noChangeArrowheads="1"/>
            </p:cNvSpPr>
            <p:nvPr/>
          </p:nvSpPr>
          <p:spPr bwMode="auto">
            <a:xfrm>
              <a:off x="3936" y="672"/>
              <a:ext cx="1440" cy="5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 dirty="0">
                  <a:solidFill>
                    <a:srgbClr val="FF0000"/>
                  </a:solidFill>
                </a:rPr>
                <a:t>Plot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Area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en-US" sz="1600" b="1" dirty="0" smtClean="0">
                  <a:solidFill>
                    <a:srgbClr val="FF0000"/>
                  </a:solidFill>
                </a:rPr>
                <a:t>(the gray area shown in this graph)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505200" y="3048000"/>
            <a:ext cx="2743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6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7" grpId="0"/>
      <p:bldP spid="10651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u="sng" dirty="0">
                <a:solidFill>
                  <a:srgbClr val="FF0000"/>
                </a:solidFill>
              </a:rPr>
              <a:t>Tick Mark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3352800" cy="4038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</a:t>
            </a:r>
            <a:r>
              <a:rPr lang="en-US" sz="3200" b="1" u="sng" dirty="0" smtClean="0">
                <a:solidFill>
                  <a:srgbClr val="FF0000"/>
                </a:solidFill>
              </a:rPr>
              <a:t>Tick Mark </a:t>
            </a:r>
            <a:r>
              <a:rPr lang="en-US" sz="2800" dirty="0" smtClean="0"/>
              <a:t>is </a:t>
            </a:r>
            <a:r>
              <a:rPr lang="en-US" sz="3200" dirty="0" smtClean="0"/>
              <a:t>used in a graph to </a:t>
            </a:r>
            <a:r>
              <a:rPr lang="en-US" sz="3200" b="1" dirty="0" smtClean="0">
                <a:solidFill>
                  <a:srgbClr val="FF0000"/>
                </a:solidFill>
              </a:rPr>
              <a:t>clarify</a:t>
            </a:r>
            <a:r>
              <a:rPr lang="en-US" sz="3200" dirty="0" smtClean="0"/>
              <a:t> </a:t>
            </a:r>
            <a:r>
              <a:rPr lang="en-US" sz="3200" b="1" dirty="0">
                <a:solidFill>
                  <a:srgbClr val="FF0000"/>
                </a:solidFill>
              </a:rPr>
              <a:t>the data </a:t>
            </a:r>
            <a:r>
              <a:rPr lang="en-US" sz="3200" b="1" dirty="0" smtClean="0">
                <a:solidFill>
                  <a:srgbClr val="FF0000"/>
                </a:solidFill>
              </a:rPr>
              <a:t>categories or values.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5A79A63-A663-4162-BF8E-7494058046DE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119824" name="Group 16"/>
          <p:cNvGrpSpPr>
            <a:grpSpLocks/>
          </p:cNvGrpSpPr>
          <p:nvPr/>
        </p:nvGrpSpPr>
        <p:grpSpPr bwMode="auto">
          <a:xfrm>
            <a:off x="3581400" y="685800"/>
            <a:ext cx="5100638" cy="5105400"/>
            <a:chOff x="1968" y="802"/>
            <a:chExt cx="3645" cy="3216"/>
          </a:xfrm>
        </p:grpSpPr>
        <p:pic>
          <p:nvPicPr>
            <p:cNvPr id="11981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t="13896" r="56184" b="24849"/>
            <a:stretch>
              <a:fillRect/>
            </a:stretch>
          </p:blipFill>
          <p:spPr bwMode="auto">
            <a:xfrm>
              <a:off x="1968" y="802"/>
              <a:ext cx="3645" cy="3216"/>
            </a:xfrm>
            <a:prstGeom prst="rect">
              <a:avLst/>
            </a:prstGeom>
            <a:noFill/>
          </p:spPr>
        </p:pic>
        <p:sp>
          <p:nvSpPr>
            <p:cNvPr id="119821" name="Line 13"/>
            <p:cNvSpPr>
              <a:spLocks noChangeShapeType="1"/>
            </p:cNvSpPr>
            <p:nvPr/>
          </p:nvSpPr>
          <p:spPr bwMode="auto">
            <a:xfrm flipH="1" flipV="1">
              <a:off x="3711" y="3106"/>
              <a:ext cx="81" cy="2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22" name="Line 14"/>
            <p:cNvSpPr>
              <a:spLocks noChangeShapeType="1"/>
            </p:cNvSpPr>
            <p:nvPr/>
          </p:nvSpPr>
          <p:spPr bwMode="auto">
            <a:xfrm flipV="1">
              <a:off x="4128" y="3072"/>
              <a:ext cx="192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 flipV="1">
              <a:off x="4272" y="3106"/>
              <a:ext cx="637" cy="2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3312" y="3312"/>
              <a:ext cx="1056" cy="46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 dirty="0">
                  <a:solidFill>
                    <a:srgbClr val="FF0000"/>
                  </a:solidFill>
                </a:rPr>
                <a:t>Tick Marks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>Components of </a:t>
            </a:r>
            <a:r>
              <a:rPr lang="en-US" sz="6000" b="1" dirty="0" smtClean="0">
                <a:solidFill>
                  <a:srgbClr val="FF0000"/>
                </a:solidFill>
              </a:rPr>
              <a:t>Charts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19200" y="2438400"/>
            <a:ext cx="3429000" cy="3845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Legend</a:t>
            </a:r>
          </a:p>
          <a:p>
            <a:r>
              <a:rPr lang="en-US" sz="3200" dirty="0" smtClean="0"/>
              <a:t>Data Label</a:t>
            </a:r>
          </a:p>
          <a:p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514600"/>
            <a:ext cx="4041775" cy="3845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Chart Title</a:t>
            </a:r>
          </a:p>
          <a:p>
            <a:r>
              <a:rPr lang="en-US" sz="3200" dirty="0" smtClean="0"/>
              <a:t>X-Axis Title</a:t>
            </a:r>
          </a:p>
          <a:p>
            <a:r>
              <a:rPr lang="en-US" sz="3200" dirty="0" smtClean="0"/>
              <a:t>Y-Axis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0B14691-2928-41EA-80DB-7DC0B353CD1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400" b="1" dirty="0" smtClean="0"/>
              <a:t>Purpose of </a:t>
            </a:r>
            <a:r>
              <a:rPr lang="en-US" sz="4400" b="1" u="sng" dirty="0" smtClean="0"/>
              <a:t>Charts</a:t>
            </a:r>
            <a:r>
              <a:rPr lang="en-US" sz="4400" b="1" dirty="0" smtClean="0"/>
              <a:t> and </a:t>
            </a:r>
            <a:r>
              <a:rPr lang="en-US" sz="4400" b="1" u="sng" dirty="0" smtClean="0"/>
              <a:t>Graphs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000" b="1" dirty="0"/>
              <a:t>	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229600" cy="3962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chemeClr val="tx2"/>
                </a:solidFill>
              </a:rPr>
              <a:t>Charts</a:t>
            </a:r>
            <a:r>
              <a:rPr lang="en-US" sz="3200" dirty="0" smtClean="0"/>
              <a:t> and </a:t>
            </a:r>
            <a:r>
              <a:rPr lang="en-US" sz="3200" b="1" u="sng" dirty="0" smtClean="0">
                <a:solidFill>
                  <a:schemeClr val="tx2"/>
                </a:solidFill>
              </a:rPr>
              <a:t>graphs</a:t>
            </a:r>
            <a:r>
              <a:rPr lang="en-US" sz="3200" dirty="0" smtClean="0"/>
              <a:t> are used in business to </a:t>
            </a:r>
            <a:r>
              <a:rPr lang="en-US" sz="3200" b="1" dirty="0" smtClean="0">
                <a:solidFill>
                  <a:srgbClr val="FF0000"/>
                </a:solidFill>
              </a:rPr>
              <a:t>communicate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rgbClr val="FF0000"/>
                </a:solidFill>
              </a:rPr>
              <a:t>clarify spreadsheet information.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u="sng" dirty="0" smtClean="0">
                <a:solidFill>
                  <a:schemeClr val="tx2"/>
                </a:solidFill>
              </a:rPr>
              <a:t>Charts</a:t>
            </a:r>
            <a:r>
              <a:rPr lang="en-US" sz="3200" dirty="0" smtClean="0"/>
              <a:t> and </a:t>
            </a:r>
            <a:r>
              <a:rPr lang="en-US" sz="3200" b="1" u="sng" dirty="0" smtClean="0">
                <a:solidFill>
                  <a:schemeClr val="tx2"/>
                </a:solidFill>
              </a:rPr>
              <a:t>graphs</a:t>
            </a:r>
            <a:r>
              <a:rPr lang="en-US" sz="3200" dirty="0" smtClean="0"/>
              <a:t> emphasize and categorize  </a:t>
            </a:r>
            <a:r>
              <a:rPr lang="en-US" sz="3200" dirty="0"/>
              <a:t>spreadsheet information into a format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that </a:t>
            </a:r>
            <a:r>
              <a:rPr lang="en-US" sz="3200" dirty="0"/>
              <a:t>can be quickly and easily analyzed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077BEAF-3AC2-4E63-A72A-6A4301A9AAC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9" name="Rectangle 2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7921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b="1" u="sng" dirty="0" smtClean="0">
                <a:solidFill>
                  <a:srgbClr val="FF0000"/>
                </a:solidFill>
              </a:rPr>
              <a:t>Legend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04470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3048000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The </a:t>
            </a:r>
            <a:r>
              <a:rPr lang="en-US" sz="3200" b="1" u="sng" dirty="0" smtClean="0">
                <a:solidFill>
                  <a:srgbClr val="FF0000"/>
                </a:solidFill>
              </a:rPr>
              <a:t>Legend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is an </a:t>
            </a:r>
            <a:r>
              <a:rPr lang="en-US" sz="3200" b="1" dirty="0" smtClean="0">
                <a:solidFill>
                  <a:srgbClr val="FF0000"/>
                </a:solidFill>
              </a:rPr>
              <a:t>object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that explains</a:t>
            </a:r>
            <a:r>
              <a:rPr lang="en-US" sz="3200" dirty="0" smtClean="0"/>
              <a:t> the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symbols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colors</a:t>
            </a:r>
            <a:r>
              <a:rPr lang="en-US" sz="3200" dirty="0" smtClean="0"/>
              <a:t>, or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patterns</a:t>
            </a:r>
            <a:r>
              <a:rPr lang="en-US" sz="3200" dirty="0" smtClean="0"/>
              <a:t> </a:t>
            </a:r>
            <a:r>
              <a:rPr lang="en-US" sz="3200" b="1" dirty="0" smtClean="0"/>
              <a:t>used to </a:t>
            </a:r>
            <a:r>
              <a:rPr lang="en-US" sz="3200" b="1" dirty="0" smtClean="0">
                <a:solidFill>
                  <a:srgbClr val="FF0000"/>
                </a:solidFill>
              </a:rPr>
              <a:t>differentiate the data.</a:t>
            </a:r>
          </a:p>
          <a:p>
            <a:pPr>
              <a:buFont typeface="Wingdings" pitchFamily="2" charset="2"/>
              <a:buNone/>
            </a:pPr>
            <a:endParaRPr lang="en-US" sz="3200" b="1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3F4F43E-7EB3-4D69-A2F8-D121BC36CD8D}" type="slidenum">
              <a:rPr lang="en-US"/>
              <a:pPr/>
              <a:t>20</a:t>
            </a:fld>
            <a:endParaRPr 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grpSp>
        <p:nvGrpSpPr>
          <p:cNvPr id="104471" name="Group 23"/>
          <p:cNvGrpSpPr>
            <a:grpSpLocks/>
          </p:cNvGrpSpPr>
          <p:nvPr/>
        </p:nvGrpSpPr>
        <p:grpSpPr bwMode="auto">
          <a:xfrm>
            <a:off x="3505200" y="609600"/>
            <a:ext cx="4857750" cy="5105400"/>
            <a:chOff x="2208" y="384"/>
            <a:chExt cx="3060" cy="3216"/>
          </a:xfrm>
        </p:grpSpPr>
        <p:pic>
          <p:nvPicPr>
            <p:cNvPr id="1044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3896" r="56184" b="24849"/>
            <a:stretch>
              <a:fillRect/>
            </a:stretch>
          </p:blipFill>
          <p:spPr bwMode="auto">
            <a:xfrm>
              <a:off x="2208" y="384"/>
              <a:ext cx="3060" cy="3216"/>
            </a:xfrm>
            <a:prstGeom prst="rect">
              <a:avLst/>
            </a:prstGeom>
            <a:noFill/>
          </p:spPr>
        </p:pic>
        <p:sp>
          <p:nvSpPr>
            <p:cNvPr id="104453" name="Line 5"/>
            <p:cNvSpPr>
              <a:spLocks noChangeShapeType="1"/>
            </p:cNvSpPr>
            <p:nvPr/>
          </p:nvSpPr>
          <p:spPr bwMode="auto">
            <a:xfrm>
              <a:off x="4656" y="1104"/>
              <a:ext cx="192" cy="10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2" name="Text Box 4"/>
            <p:cNvSpPr txBox="1">
              <a:spLocks noChangeArrowheads="1"/>
            </p:cNvSpPr>
            <p:nvPr/>
          </p:nvSpPr>
          <p:spPr bwMode="auto">
            <a:xfrm>
              <a:off x="3936" y="816"/>
              <a:ext cx="100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/>
                <a:t>Legend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3" name="Rectangle 21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792163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Data Label</a:t>
            </a:r>
          </a:p>
        </p:txBody>
      </p:sp>
      <p:sp>
        <p:nvSpPr>
          <p:cNvPr id="110614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3810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 </a:t>
            </a:r>
            <a:r>
              <a:rPr lang="en-US" sz="3200" b="1" u="sng" dirty="0" smtClean="0">
                <a:solidFill>
                  <a:srgbClr val="FF0000"/>
                </a:solidFill>
              </a:rPr>
              <a:t>Data Label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is a </a:t>
            </a:r>
            <a:r>
              <a:rPr lang="en-US" sz="3200" b="1" dirty="0" smtClean="0">
                <a:solidFill>
                  <a:srgbClr val="FF0000"/>
                </a:solidFill>
              </a:rPr>
              <a:t>single value </a:t>
            </a:r>
            <a:r>
              <a:rPr lang="en-US" sz="2800" dirty="0" smtClean="0"/>
              <a:t>or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	text explanation </a:t>
            </a:r>
          </a:p>
          <a:p>
            <a:pPr>
              <a:buNone/>
            </a:pPr>
            <a:r>
              <a:rPr lang="en-US" sz="3200" dirty="0" smtClean="0"/>
              <a:t>	used to explain the </a:t>
            </a:r>
            <a:r>
              <a:rPr lang="en-US" sz="3200" b="1" dirty="0" smtClean="0">
                <a:solidFill>
                  <a:srgbClr val="FF0000"/>
                </a:solidFill>
              </a:rPr>
              <a:t>data in a series</a:t>
            </a:r>
            <a:r>
              <a:rPr lang="en-US" sz="3200" dirty="0" smtClean="0"/>
              <a:t>.</a:t>
            </a:r>
          </a:p>
          <a:p>
            <a:pPr lvl="1"/>
            <a:r>
              <a:rPr lang="en-US" sz="3000" dirty="0" smtClean="0"/>
              <a:t>It is a </a:t>
            </a:r>
            <a:r>
              <a:rPr lang="en-US" sz="3000" dirty="0" smtClean="0">
                <a:solidFill>
                  <a:srgbClr val="FF0000"/>
                </a:solidFill>
              </a:rPr>
              <a:t>piece of data</a:t>
            </a:r>
            <a:r>
              <a:rPr lang="en-US" sz="3000" dirty="0" smtClean="0"/>
              <a:t> from the </a:t>
            </a:r>
            <a:r>
              <a:rPr lang="en-US" sz="3000" dirty="0" smtClean="0">
                <a:solidFill>
                  <a:srgbClr val="FF0000"/>
                </a:solidFill>
              </a:rPr>
              <a:t>data series</a:t>
            </a:r>
            <a:r>
              <a:rPr lang="en-US" sz="30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sz="27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C57224F-43B8-4A56-ABB4-57E6853EB1AF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grpSp>
        <p:nvGrpSpPr>
          <p:cNvPr id="110621" name="Group 29"/>
          <p:cNvGrpSpPr>
            <a:grpSpLocks/>
          </p:cNvGrpSpPr>
          <p:nvPr/>
        </p:nvGrpSpPr>
        <p:grpSpPr bwMode="auto">
          <a:xfrm>
            <a:off x="3733800" y="609600"/>
            <a:ext cx="4948238" cy="5105400"/>
            <a:chOff x="1968" y="802"/>
            <a:chExt cx="3645" cy="3216"/>
          </a:xfrm>
        </p:grpSpPr>
        <p:pic>
          <p:nvPicPr>
            <p:cNvPr id="11059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3896" r="56184" b="24849"/>
            <a:stretch>
              <a:fillRect/>
            </a:stretch>
          </p:blipFill>
          <p:spPr bwMode="auto">
            <a:xfrm>
              <a:off x="1968" y="802"/>
              <a:ext cx="3645" cy="3216"/>
            </a:xfrm>
            <a:prstGeom prst="rect">
              <a:avLst/>
            </a:prstGeom>
            <a:noFill/>
          </p:spPr>
        </p:pic>
        <p:sp>
          <p:nvSpPr>
            <p:cNvPr id="110615" name="AutoShape 23"/>
            <p:cNvSpPr>
              <a:spLocks noChangeArrowheads="1"/>
            </p:cNvSpPr>
            <p:nvPr/>
          </p:nvSpPr>
          <p:spPr bwMode="auto">
            <a:xfrm rot="-23532616">
              <a:off x="3360" y="1728"/>
              <a:ext cx="1274" cy="160"/>
            </a:xfrm>
            <a:prstGeom prst="leftArrow">
              <a:avLst>
                <a:gd name="adj1" fmla="val 50000"/>
                <a:gd name="adj2" fmla="val 19906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6" name="AutoShape 24"/>
            <p:cNvSpPr>
              <a:spLocks noChangeArrowheads="1"/>
            </p:cNvSpPr>
            <p:nvPr/>
          </p:nvSpPr>
          <p:spPr bwMode="auto">
            <a:xfrm rot="-24746107">
              <a:off x="3859" y="1853"/>
              <a:ext cx="1274" cy="160"/>
            </a:xfrm>
            <a:prstGeom prst="leftArrow">
              <a:avLst>
                <a:gd name="adj1" fmla="val 50000"/>
                <a:gd name="adj2" fmla="val 19906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AutoShape 25"/>
            <p:cNvSpPr>
              <a:spLocks noChangeArrowheads="1"/>
            </p:cNvSpPr>
            <p:nvPr/>
          </p:nvSpPr>
          <p:spPr bwMode="auto">
            <a:xfrm rot="-25931830">
              <a:off x="4243" y="1949"/>
              <a:ext cx="1274" cy="160"/>
            </a:xfrm>
            <a:prstGeom prst="leftArrow">
              <a:avLst>
                <a:gd name="adj1" fmla="val 50000"/>
                <a:gd name="adj2" fmla="val 19906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8" name="Text Box 6"/>
            <p:cNvSpPr txBox="1">
              <a:spLocks noChangeArrowheads="1"/>
            </p:cNvSpPr>
            <p:nvPr/>
          </p:nvSpPr>
          <p:spPr bwMode="auto">
            <a:xfrm>
              <a:off x="4272" y="1248"/>
              <a:ext cx="1056" cy="46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/>
                <a:t>Data Labels</a:t>
              </a:r>
            </a:p>
          </p:txBody>
        </p:sp>
        <p:sp>
          <p:nvSpPr>
            <p:cNvPr id="110618" name="Oval 26"/>
            <p:cNvSpPr>
              <a:spLocks noChangeArrowheads="1"/>
            </p:cNvSpPr>
            <p:nvPr/>
          </p:nvSpPr>
          <p:spPr bwMode="auto">
            <a:xfrm>
              <a:off x="3216" y="2064"/>
              <a:ext cx="384" cy="19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9" name="Oval 27"/>
            <p:cNvSpPr>
              <a:spLocks noChangeArrowheads="1"/>
            </p:cNvSpPr>
            <p:nvPr/>
          </p:nvSpPr>
          <p:spPr bwMode="auto">
            <a:xfrm>
              <a:off x="3840" y="2400"/>
              <a:ext cx="384" cy="19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0" name="Oval 28"/>
            <p:cNvSpPr>
              <a:spLocks noChangeArrowheads="1"/>
            </p:cNvSpPr>
            <p:nvPr/>
          </p:nvSpPr>
          <p:spPr bwMode="auto">
            <a:xfrm>
              <a:off x="4416" y="2544"/>
              <a:ext cx="384" cy="19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8" name="Straight Arrow Connector 17"/>
          <p:cNvCxnSpPr>
            <a:endCxn id="110618" idx="2"/>
          </p:cNvCxnSpPr>
          <p:nvPr/>
        </p:nvCxnSpPr>
        <p:spPr>
          <a:xfrm>
            <a:off x="2590800" y="2286000"/>
            <a:ext cx="2837212" cy="479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Example</a:t>
            </a:r>
            <a:endParaRPr lang="en-US" sz="36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04D43-464D-4DE8-8021-28596D38BDF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457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>
              <a:spcBef>
                <a:spcPts val="0"/>
              </a:spcBef>
            </a:pPr>
            <a:endParaRPr lang="en-US" sz="2400" b="1" dirty="0" smtClean="0"/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Scenario</a:t>
            </a:r>
            <a:r>
              <a:rPr lang="en-US" sz="2400" dirty="0" smtClean="0"/>
              <a:t>: This </a:t>
            </a:r>
            <a:r>
              <a:rPr lang="en-US" sz="2400" b="1" dirty="0" smtClean="0"/>
              <a:t>Column Chart </a:t>
            </a:r>
            <a:r>
              <a:rPr lang="en-US" sz="2400" dirty="0" smtClean="0"/>
              <a:t>compares the sales of the </a:t>
            </a:r>
          </a:p>
          <a:p>
            <a:pPr marL="365760" lvl="1">
              <a:spcBef>
                <a:spcPts val="0"/>
              </a:spcBef>
            </a:pPr>
            <a:r>
              <a:rPr lang="en-US" sz="2400" dirty="0" smtClean="0"/>
              <a:t>GY Music Store against the sales of Notes Online.</a:t>
            </a:r>
          </a:p>
          <a:p>
            <a:pPr marL="91440" lvl="1">
              <a:spcBef>
                <a:spcPts val="0"/>
              </a:spcBef>
            </a:pPr>
            <a:r>
              <a:rPr lang="en-US" sz="2800" b="1" dirty="0" smtClean="0"/>
              <a:t>Question</a:t>
            </a:r>
            <a:r>
              <a:rPr lang="en-US" sz="2800" b="1" dirty="0" smtClean="0">
                <a:solidFill>
                  <a:srgbClr val="FF0000"/>
                </a:solidFill>
              </a:rPr>
              <a:t>: Which feature is used to indicate the </a:t>
            </a:r>
          </a:p>
          <a:p>
            <a:pPr marL="91440" lvl="1"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                  sales amounts in the plot area?</a:t>
            </a:r>
          </a:p>
          <a:p>
            <a:pPr marL="91440" lvl="1">
              <a:spcBef>
                <a:spcPts val="0"/>
              </a:spcBef>
            </a:pPr>
            <a:r>
              <a:rPr lang="en-US" sz="2800" b="1" dirty="0" smtClean="0"/>
              <a:t>Answer</a:t>
            </a:r>
            <a:r>
              <a:rPr lang="en-US" sz="2800" b="1" dirty="0" smtClean="0">
                <a:solidFill>
                  <a:srgbClr val="FF0000"/>
                </a:solidFill>
              </a:rPr>
              <a:t>:   Data Labels</a:t>
            </a:r>
            <a:endParaRPr lang="en-US" sz="2800" b="1" dirty="0" smtClean="0"/>
          </a:p>
          <a:p>
            <a:pPr marL="365760" lvl="1">
              <a:spcBef>
                <a:spcPts val="0"/>
              </a:spcBef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65760" lvl="1">
              <a:spcBef>
                <a:spcPts val="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Data Labels </a:t>
            </a:r>
            <a:r>
              <a:rPr lang="en-US" sz="2400" b="1" dirty="0" smtClean="0"/>
              <a:t>are used to</a:t>
            </a:r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explain the data in the</a:t>
            </a:r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series.</a:t>
            </a:r>
            <a:endParaRPr lang="en-US" sz="2000" dirty="0" smtClean="0"/>
          </a:p>
          <a:p>
            <a:pPr marL="365760" lvl="1">
              <a:spcBef>
                <a:spcPts val="0"/>
              </a:spcBef>
            </a:pPr>
            <a:endParaRPr lang="en-US" dirty="0" smtClean="0">
              <a:solidFill>
                <a:srgbClr val="FF0000"/>
              </a:solidFill>
            </a:endParaRPr>
          </a:p>
          <a:p>
            <a:pPr marL="365760" lvl="1"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 cstate="print"/>
          <a:srcRect l="16776" t="16771" r="41185" b="32970"/>
          <a:stretch>
            <a:fillRect/>
          </a:stretch>
        </p:blipFill>
        <p:spPr bwMode="auto">
          <a:xfrm>
            <a:off x="4343400" y="2667000"/>
            <a:ext cx="456475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3733800" y="3733800"/>
            <a:ext cx="1981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33800" y="3733800"/>
            <a:ext cx="2209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Chart Title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3200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The </a:t>
            </a:r>
            <a:r>
              <a:rPr lang="en-US" sz="3200" b="1" u="sng" dirty="0" smtClean="0">
                <a:solidFill>
                  <a:srgbClr val="FF0000"/>
                </a:solidFill>
              </a:rPr>
              <a:t>Chart Title </a:t>
            </a:r>
            <a:r>
              <a:rPr lang="en-US" sz="3200" dirty="0" smtClean="0"/>
              <a:t>is the </a:t>
            </a:r>
            <a:r>
              <a:rPr lang="en-US" sz="3200" b="1" dirty="0" smtClean="0">
                <a:solidFill>
                  <a:srgbClr val="FF0000"/>
                </a:solidFill>
              </a:rPr>
              <a:t>main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heading</a:t>
            </a:r>
            <a:r>
              <a:rPr lang="en-US" sz="3200" dirty="0" smtClean="0"/>
              <a:t>, which </a:t>
            </a:r>
            <a:r>
              <a:rPr lang="en-US" sz="3200" b="1" dirty="0" smtClean="0">
                <a:solidFill>
                  <a:srgbClr val="FF0000"/>
                </a:solidFill>
              </a:rPr>
              <a:t>describes the purpose and content of the chart. 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2C88BFD-1E9B-40E2-8600-BF498B76EE89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133128" name="Group 8"/>
          <p:cNvGrpSpPr>
            <a:grpSpLocks/>
          </p:cNvGrpSpPr>
          <p:nvPr/>
        </p:nvGrpSpPr>
        <p:grpSpPr bwMode="auto">
          <a:xfrm>
            <a:off x="3505200" y="609600"/>
            <a:ext cx="4857750" cy="5105400"/>
            <a:chOff x="2208" y="384"/>
            <a:chExt cx="3060" cy="3216"/>
          </a:xfrm>
        </p:grpSpPr>
        <p:pic>
          <p:nvPicPr>
            <p:cNvPr id="13312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t="13896" r="56184" b="24849"/>
            <a:stretch>
              <a:fillRect/>
            </a:stretch>
          </p:blipFill>
          <p:spPr bwMode="auto">
            <a:xfrm>
              <a:off x="2208" y="384"/>
              <a:ext cx="3060" cy="3216"/>
            </a:xfrm>
            <a:prstGeom prst="rect">
              <a:avLst/>
            </a:prstGeom>
            <a:noFill/>
          </p:spPr>
        </p:pic>
        <p:sp>
          <p:nvSpPr>
            <p:cNvPr id="133126" name="Line 6"/>
            <p:cNvSpPr>
              <a:spLocks noChangeShapeType="1"/>
            </p:cNvSpPr>
            <p:nvPr/>
          </p:nvSpPr>
          <p:spPr bwMode="auto">
            <a:xfrm flipH="1">
              <a:off x="4128" y="1056"/>
              <a:ext cx="384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7" name="Text Box 7"/>
            <p:cNvSpPr txBox="1">
              <a:spLocks noChangeArrowheads="1"/>
            </p:cNvSpPr>
            <p:nvPr/>
          </p:nvSpPr>
          <p:spPr bwMode="auto">
            <a:xfrm>
              <a:off x="3936" y="816"/>
              <a:ext cx="1008" cy="2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 dirty="0" smtClean="0"/>
                <a:t>Chart Title</a:t>
              </a:r>
              <a:endParaRPr lang="en-US" sz="2000" b="1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2667000" y="2133600"/>
            <a:ext cx="2057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Example</a:t>
            </a:r>
            <a:endParaRPr lang="en-US" sz="36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D704D43-464D-4DE8-8021-28596D38BDF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4572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>
              <a:spcBef>
                <a:spcPts val="0"/>
              </a:spcBef>
            </a:pPr>
            <a:endParaRPr lang="en-US" sz="2400" dirty="0" smtClean="0"/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Scenario</a:t>
            </a:r>
            <a:r>
              <a:rPr lang="en-US" sz="2400" dirty="0" smtClean="0"/>
              <a:t>: This </a:t>
            </a:r>
            <a:r>
              <a:rPr lang="en-US" sz="2400" b="1" dirty="0" smtClean="0"/>
              <a:t>Line Chart </a:t>
            </a:r>
            <a:r>
              <a:rPr lang="en-US" sz="2400" dirty="0" smtClean="0"/>
              <a:t>represents the effect of irrigation on plant height. </a:t>
            </a:r>
          </a:p>
          <a:p>
            <a:pPr marL="91440" lvl="1">
              <a:spcBef>
                <a:spcPts val="0"/>
              </a:spcBef>
            </a:pPr>
            <a:r>
              <a:rPr lang="en-US" sz="2800" b="1" dirty="0" smtClean="0"/>
              <a:t>Question</a:t>
            </a:r>
            <a:r>
              <a:rPr lang="en-US" sz="2800" b="1" dirty="0" smtClean="0">
                <a:solidFill>
                  <a:srgbClr val="FF0000"/>
                </a:solidFill>
              </a:rPr>
              <a:t>: What feature should be added to explain  </a:t>
            </a:r>
          </a:p>
          <a:p>
            <a:pPr marL="91440" lvl="1"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                  the chart’s purpose?</a:t>
            </a:r>
          </a:p>
          <a:p>
            <a:pPr marL="91440" lvl="1">
              <a:spcBef>
                <a:spcPts val="0"/>
              </a:spcBef>
            </a:pPr>
            <a:r>
              <a:rPr lang="en-US" sz="2800" b="1" dirty="0" smtClean="0"/>
              <a:t>Answer</a:t>
            </a:r>
            <a:r>
              <a:rPr lang="en-US" sz="2800" b="1" dirty="0" smtClean="0">
                <a:solidFill>
                  <a:srgbClr val="FF0000"/>
                </a:solidFill>
              </a:rPr>
              <a:t>:   Chart Title</a:t>
            </a:r>
            <a:endParaRPr lang="en-US" sz="2800" b="1" dirty="0" smtClean="0"/>
          </a:p>
          <a:p>
            <a:pPr marL="365760" lvl="1">
              <a:spcBef>
                <a:spcPts val="0"/>
              </a:spcBef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The</a:t>
            </a:r>
            <a:r>
              <a:rPr lang="en-US" sz="2400" b="1" dirty="0" smtClean="0">
                <a:solidFill>
                  <a:srgbClr val="FF0000"/>
                </a:solidFill>
              </a:rPr>
              <a:t> Chart Title </a:t>
            </a:r>
            <a:r>
              <a:rPr lang="en-US" sz="2400" b="1" dirty="0" smtClean="0"/>
              <a:t>is the </a:t>
            </a:r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Main Heading that </a:t>
            </a:r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describes the purpose </a:t>
            </a:r>
          </a:p>
          <a:p>
            <a:pPr marL="365760" lvl="1">
              <a:spcBef>
                <a:spcPts val="0"/>
              </a:spcBef>
            </a:pPr>
            <a:r>
              <a:rPr lang="en-US" sz="2400" b="1" dirty="0" smtClean="0"/>
              <a:t>and content of the chart.</a:t>
            </a:r>
            <a:endParaRPr lang="en-US" sz="2000" dirty="0" smtClean="0"/>
          </a:p>
          <a:p>
            <a:pPr marL="365760" lvl="1">
              <a:spcBef>
                <a:spcPts val="0"/>
              </a:spcBef>
            </a:pPr>
            <a:endParaRPr lang="en-US" dirty="0" smtClean="0">
              <a:solidFill>
                <a:srgbClr val="FF0000"/>
              </a:solidFill>
            </a:endParaRPr>
          </a:p>
          <a:p>
            <a:pPr marL="365760" lvl="1"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 cstate="print"/>
          <a:srcRect l="16667" t="16667" r="41987" b="34615"/>
          <a:stretch>
            <a:fillRect/>
          </a:stretch>
        </p:blipFill>
        <p:spPr bwMode="auto">
          <a:xfrm>
            <a:off x="4572000" y="2667000"/>
            <a:ext cx="4032723" cy="356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u="sng" dirty="0" smtClean="0">
                <a:solidFill>
                  <a:srgbClr val="FF0000"/>
                </a:solidFill>
              </a:rPr>
              <a:t>Axis Titles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9A23A61-FB23-49D2-896C-BCA1F843BED1}" type="slidenum">
              <a:rPr lang="en-US"/>
              <a:pPr/>
              <a:t>25</a:t>
            </a:fld>
            <a:endParaRPr lang="en-US"/>
          </a:p>
        </p:txBody>
      </p:sp>
      <p:grpSp>
        <p:nvGrpSpPr>
          <p:cNvPr id="134153" name="Group 9"/>
          <p:cNvGrpSpPr>
            <a:grpSpLocks/>
          </p:cNvGrpSpPr>
          <p:nvPr/>
        </p:nvGrpSpPr>
        <p:grpSpPr bwMode="auto">
          <a:xfrm>
            <a:off x="3505200" y="609600"/>
            <a:ext cx="4857750" cy="5105400"/>
            <a:chOff x="2208" y="384"/>
            <a:chExt cx="3060" cy="3216"/>
          </a:xfrm>
        </p:grpSpPr>
        <p:pic>
          <p:nvPicPr>
            <p:cNvPr id="13414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t="13896" r="56184" b="24849"/>
            <a:stretch>
              <a:fillRect/>
            </a:stretch>
          </p:blipFill>
          <p:spPr bwMode="auto">
            <a:xfrm>
              <a:off x="2208" y="384"/>
              <a:ext cx="3060" cy="3216"/>
            </a:xfrm>
            <a:prstGeom prst="rect">
              <a:avLst/>
            </a:prstGeom>
            <a:noFill/>
          </p:spPr>
        </p:pic>
        <p:sp>
          <p:nvSpPr>
            <p:cNvPr id="134150" name="Line 6"/>
            <p:cNvSpPr>
              <a:spLocks noChangeShapeType="1"/>
            </p:cNvSpPr>
            <p:nvPr/>
          </p:nvSpPr>
          <p:spPr bwMode="auto">
            <a:xfrm flipH="1">
              <a:off x="2784" y="1104"/>
              <a:ext cx="1248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52" name="Line 8"/>
            <p:cNvSpPr>
              <a:spLocks noChangeShapeType="1"/>
            </p:cNvSpPr>
            <p:nvPr/>
          </p:nvSpPr>
          <p:spPr bwMode="auto">
            <a:xfrm flipH="1">
              <a:off x="3984" y="1056"/>
              <a:ext cx="672" cy="230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51" name="Text Box 7"/>
            <p:cNvSpPr txBox="1">
              <a:spLocks noChangeArrowheads="1"/>
            </p:cNvSpPr>
            <p:nvPr/>
          </p:nvSpPr>
          <p:spPr bwMode="auto">
            <a:xfrm>
              <a:off x="3936" y="816"/>
              <a:ext cx="100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/>
                <a:t>Axis Titles</a:t>
              </a:r>
            </a:p>
          </p:txBody>
        </p:sp>
      </p:grp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32004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The </a:t>
            </a:r>
            <a:r>
              <a:rPr lang="en-US" sz="3200" b="1" u="sng" dirty="0" smtClean="0">
                <a:solidFill>
                  <a:srgbClr val="FF0000"/>
                </a:solidFill>
              </a:rPr>
              <a:t>Y-axis </a:t>
            </a:r>
            <a:r>
              <a:rPr lang="en-US" sz="3200" b="1" dirty="0" smtClean="0">
                <a:solidFill>
                  <a:srgbClr val="FF0000"/>
                </a:solidFill>
              </a:rPr>
              <a:t>Title: </a:t>
            </a:r>
            <a:r>
              <a:rPr lang="en-US" sz="3200" dirty="0" smtClean="0"/>
              <a:t>describes the 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Y-axis, </a:t>
            </a:r>
            <a:r>
              <a:rPr lang="en-US" sz="3200" dirty="0" smtClean="0"/>
              <a:t>which is the </a:t>
            </a:r>
            <a:r>
              <a:rPr lang="en-US" sz="3200" b="1" dirty="0" smtClean="0">
                <a:solidFill>
                  <a:srgbClr val="FF0000"/>
                </a:solidFill>
              </a:rPr>
              <a:t>vertical data.</a:t>
            </a:r>
          </a:p>
          <a:p>
            <a:pPr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/>
              <a:t>The </a:t>
            </a:r>
            <a:r>
              <a:rPr lang="en-US" sz="3200" b="1" u="sng" dirty="0" smtClean="0">
                <a:solidFill>
                  <a:srgbClr val="FF0000"/>
                </a:solidFill>
              </a:rPr>
              <a:t>X-axis </a:t>
            </a:r>
            <a:r>
              <a:rPr lang="en-US" sz="3200" b="1" dirty="0" smtClean="0">
                <a:solidFill>
                  <a:srgbClr val="FF0000"/>
                </a:solidFill>
              </a:rPr>
              <a:t>Title </a:t>
            </a:r>
            <a:r>
              <a:rPr lang="en-US" sz="3200" dirty="0" smtClean="0"/>
              <a:t>describes the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X-axis</a:t>
            </a:r>
            <a:r>
              <a:rPr lang="en-US" sz="3200" dirty="0" smtClean="0"/>
              <a:t>, which is the  </a:t>
            </a:r>
            <a:r>
              <a:rPr lang="en-US" sz="3200" b="1" dirty="0" smtClean="0">
                <a:solidFill>
                  <a:srgbClr val="FF0000"/>
                </a:solidFill>
              </a:rPr>
              <a:t>horizontal data.</a:t>
            </a:r>
          </a:p>
          <a:p>
            <a:pPr>
              <a:buNone/>
            </a:pP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895600" y="1905000"/>
            <a:ext cx="12954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419600"/>
            <a:ext cx="2819400" cy="990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C60E1F9-44BC-4E4F-AFF4-238147F81692}" type="slidenum">
              <a:rPr lang="en-US"/>
              <a:pPr/>
              <a:t>26</a:t>
            </a:fld>
            <a:endParaRPr lang="en-US"/>
          </a:p>
        </p:txBody>
      </p:sp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0" y="762000"/>
            <a:ext cx="29718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Now it’s your turn!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 See if you can identify all of the </a:t>
            </a:r>
            <a:r>
              <a:rPr lang="en-US" sz="2800" dirty="0">
                <a:solidFill>
                  <a:srgbClr val="FF0000"/>
                </a:solidFill>
              </a:rPr>
              <a:t>components</a:t>
            </a:r>
            <a:r>
              <a:rPr lang="en-US" sz="2800" dirty="0"/>
              <a:t> and describe their functions.</a:t>
            </a:r>
          </a:p>
        </p:txBody>
      </p:sp>
      <p:grpSp>
        <p:nvGrpSpPr>
          <p:cNvPr id="112688" name="Group 48"/>
          <p:cNvGrpSpPr>
            <a:grpSpLocks/>
          </p:cNvGrpSpPr>
          <p:nvPr/>
        </p:nvGrpSpPr>
        <p:grpSpPr bwMode="auto">
          <a:xfrm>
            <a:off x="2971800" y="457200"/>
            <a:ext cx="5938838" cy="5921375"/>
            <a:chOff x="1872" y="288"/>
            <a:chExt cx="3741" cy="3730"/>
          </a:xfrm>
        </p:grpSpPr>
        <p:grpSp>
          <p:nvGrpSpPr>
            <p:cNvPr id="112684" name="Group 44"/>
            <p:cNvGrpSpPr>
              <a:grpSpLocks/>
            </p:cNvGrpSpPr>
            <p:nvPr/>
          </p:nvGrpSpPr>
          <p:grpSpPr bwMode="auto">
            <a:xfrm>
              <a:off x="1872" y="288"/>
              <a:ext cx="3741" cy="3730"/>
              <a:chOff x="1872" y="288"/>
              <a:chExt cx="3741" cy="3730"/>
            </a:xfrm>
          </p:grpSpPr>
          <p:pic>
            <p:nvPicPr>
              <p:cNvPr id="112643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3896" r="56184" b="24849"/>
              <a:stretch>
                <a:fillRect/>
              </a:stretch>
            </p:blipFill>
            <p:spPr bwMode="auto">
              <a:xfrm>
                <a:off x="1872" y="288"/>
                <a:ext cx="3741" cy="3730"/>
              </a:xfrm>
              <a:prstGeom prst="rect">
                <a:avLst/>
              </a:prstGeom>
              <a:noFill/>
            </p:spPr>
          </p:pic>
          <p:sp>
            <p:nvSpPr>
              <p:cNvPr id="112644" name="Text Box 4"/>
              <p:cNvSpPr txBox="1">
                <a:spLocks noChangeArrowheads="1"/>
              </p:cNvSpPr>
              <p:nvPr/>
            </p:nvSpPr>
            <p:spPr bwMode="auto">
              <a:xfrm>
                <a:off x="5088" y="2592"/>
                <a:ext cx="288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7.</a:t>
                </a:r>
              </a:p>
            </p:txBody>
          </p:sp>
          <p:sp>
            <p:nvSpPr>
              <p:cNvPr id="112645" name="Line 5"/>
              <p:cNvSpPr>
                <a:spLocks noChangeShapeType="1"/>
              </p:cNvSpPr>
              <p:nvPr/>
            </p:nvSpPr>
            <p:spPr bwMode="auto">
              <a:xfrm flipV="1">
                <a:off x="5232" y="244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46" name="Text Box 6"/>
              <p:cNvSpPr txBox="1">
                <a:spLocks noChangeArrowheads="1"/>
              </p:cNvSpPr>
              <p:nvPr/>
            </p:nvSpPr>
            <p:spPr bwMode="auto">
              <a:xfrm>
                <a:off x="3696" y="1728"/>
                <a:ext cx="336" cy="27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4.</a:t>
                </a:r>
              </a:p>
            </p:txBody>
          </p:sp>
          <p:sp>
            <p:nvSpPr>
              <p:cNvPr id="112650" name="Line 10"/>
              <p:cNvSpPr>
                <a:spLocks noChangeShapeType="1"/>
              </p:cNvSpPr>
              <p:nvPr/>
            </p:nvSpPr>
            <p:spPr bwMode="auto">
              <a:xfrm>
                <a:off x="3744" y="960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1" name="Line 11"/>
              <p:cNvSpPr>
                <a:spLocks noChangeShapeType="1"/>
              </p:cNvSpPr>
              <p:nvPr/>
            </p:nvSpPr>
            <p:spPr bwMode="auto">
              <a:xfrm>
                <a:off x="3648" y="960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2" name="Line 12"/>
              <p:cNvSpPr>
                <a:spLocks noChangeShapeType="1"/>
              </p:cNvSpPr>
              <p:nvPr/>
            </p:nvSpPr>
            <p:spPr bwMode="auto">
              <a:xfrm>
                <a:off x="3648" y="1344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3" name="Text Box 13"/>
              <p:cNvSpPr txBox="1">
                <a:spLocks noChangeArrowheads="1"/>
              </p:cNvSpPr>
              <p:nvPr/>
            </p:nvSpPr>
            <p:spPr bwMode="auto">
              <a:xfrm>
                <a:off x="3936" y="1008"/>
                <a:ext cx="288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/>
                  <a:t>1.</a:t>
                </a:r>
              </a:p>
            </p:txBody>
          </p:sp>
          <p:sp>
            <p:nvSpPr>
              <p:cNvPr id="112655" name="Line 15"/>
              <p:cNvSpPr>
                <a:spLocks noChangeShapeType="1"/>
              </p:cNvSpPr>
              <p:nvPr/>
            </p:nvSpPr>
            <p:spPr bwMode="auto">
              <a:xfrm>
                <a:off x="3744" y="115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6" name="Text Box 16"/>
              <p:cNvSpPr txBox="1">
                <a:spLocks noChangeArrowheads="1"/>
              </p:cNvSpPr>
              <p:nvPr/>
            </p:nvSpPr>
            <p:spPr bwMode="auto">
              <a:xfrm>
                <a:off x="2448" y="2832"/>
                <a:ext cx="288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6.</a:t>
                </a:r>
              </a:p>
            </p:txBody>
          </p:sp>
          <p:sp>
            <p:nvSpPr>
              <p:cNvPr id="112660" name="Text Box 20"/>
              <p:cNvSpPr txBox="1">
                <a:spLocks noChangeArrowheads="1"/>
              </p:cNvSpPr>
              <p:nvPr/>
            </p:nvSpPr>
            <p:spPr bwMode="auto">
              <a:xfrm>
                <a:off x="5136" y="1488"/>
                <a:ext cx="288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5.</a:t>
                </a:r>
              </a:p>
            </p:txBody>
          </p:sp>
          <p:sp>
            <p:nvSpPr>
              <p:cNvPr id="112663" name="Oval 23"/>
              <p:cNvSpPr>
                <a:spLocks noChangeArrowheads="1"/>
              </p:cNvSpPr>
              <p:nvPr/>
            </p:nvSpPr>
            <p:spPr bwMode="auto">
              <a:xfrm>
                <a:off x="3216" y="1776"/>
                <a:ext cx="240" cy="192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64" name="Oval 24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240" cy="192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65" name="Oval 25"/>
              <p:cNvSpPr>
                <a:spLocks noChangeArrowheads="1"/>
              </p:cNvSpPr>
              <p:nvPr/>
            </p:nvSpPr>
            <p:spPr bwMode="auto">
              <a:xfrm>
                <a:off x="4464" y="2352"/>
                <a:ext cx="240" cy="192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67" name="Line 27"/>
              <p:cNvSpPr>
                <a:spLocks noChangeShapeType="1"/>
              </p:cNvSpPr>
              <p:nvPr/>
            </p:nvSpPr>
            <p:spPr bwMode="auto">
              <a:xfrm>
                <a:off x="4032" y="1968"/>
                <a:ext cx="528" cy="3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1" name="Text Box 31"/>
              <p:cNvSpPr txBox="1">
                <a:spLocks noChangeArrowheads="1"/>
              </p:cNvSpPr>
              <p:nvPr/>
            </p:nvSpPr>
            <p:spPr bwMode="auto">
              <a:xfrm>
                <a:off x="2928" y="3648"/>
                <a:ext cx="288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8.</a:t>
                </a:r>
              </a:p>
            </p:txBody>
          </p:sp>
          <p:sp>
            <p:nvSpPr>
              <p:cNvPr id="112672" name="Line 32"/>
              <p:cNvSpPr>
                <a:spLocks noChangeShapeType="1"/>
              </p:cNvSpPr>
              <p:nvPr/>
            </p:nvSpPr>
            <p:spPr bwMode="auto">
              <a:xfrm flipH="1" flipV="1">
                <a:off x="2928" y="3360"/>
                <a:ext cx="48" cy="28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3" name="Line 33"/>
              <p:cNvSpPr>
                <a:spLocks noChangeShapeType="1"/>
              </p:cNvSpPr>
              <p:nvPr/>
            </p:nvSpPr>
            <p:spPr bwMode="auto">
              <a:xfrm flipV="1">
                <a:off x="3216" y="3504"/>
                <a:ext cx="192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4" name="Line 34"/>
              <p:cNvSpPr>
                <a:spLocks noChangeShapeType="1"/>
              </p:cNvSpPr>
              <p:nvPr/>
            </p:nvSpPr>
            <p:spPr bwMode="auto">
              <a:xfrm flipV="1">
                <a:off x="3216" y="3648"/>
                <a:ext cx="624" cy="4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5" name="Line 35"/>
              <p:cNvSpPr>
                <a:spLocks noChangeShapeType="1"/>
              </p:cNvSpPr>
              <p:nvPr/>
            </p:nvSpPr>
            <p:spPr bwMode="auto">
              <a:xfrm>
                <a:off x="2496" y="1776"/>
                <a:ext cx="28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6" name="Line 36"/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288" cy="14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7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632"/>
                <a:ext cx="288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3.</a:t>
                </a:r>
              </a:p>
            </p:txBody>
          </p:sp>
          <p:sp>
            <p:nvSpPr>
              <p:cNvPr id="112678" name="Text Box 38"/>
              <p:cNvSpPr txBox="1">
                <a:spLocks noChangeArrowheads="1"/>
              </p:cNvSpPr>
              <p:nvPr/>
            </p:nvSpPr>
            <p:spPr bwMode="auto">
              <a:xfrm>
                <a:off x="5088" y="816"/>
                <a:ext cx="288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2.</a:t>
                </a:r>
              </a:p>
            </p:txBody>
          </p:sp>
          <p:sp>
            <p:nvSpPr>
              <p:cNvPr id="112679" name="Line 39"/>
              <p:cNvSpPr>
                <a:spLocks noChangeShapeType="1"/>
              </p:cNvSpPr>
              <p:nvPr/>
            </p:nvSpPr>
            <p:spPr bwMode="auto">
              <a:xfrm flipH="1">
                <a:off x="4800" y="1056"/>
                <a:ext cx="288" cy="52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80" name="Text Box 40"/>
              <p:cNvSpPr txBox="1">
                <a:spLocks noChangeArrowheads="1"/>
              </p:cNvSpPr>
              <p:nvPr/>
            </p:nvSpPr>
            <p:spPr bwMode="auto">
              <a:xfrm>
                <a:off x="5136" y="3504"/>
                <a:ext cx="288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9.</a:t>
                </a:r>
              </a:p>
            </p:txBody>
          </p:sp>
          <p:sp>
            <p:nvSpPr>
              <p:cNvPr id="112682" name="Line 42"/>
              <p:cNvSpPr>
                <a:spLocks noChangeShapeType="1"/>
              </p:cNvSpPr>
              <p:nvPr/>
            </p:nvSpPr>
            <p:spPr bwMode="auto">
              <a:xfrm flipH="1">
                <a:off x="4272" y="3600"/>
                <a:ext cx="864" cy="192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66" name="Line 26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68" name="Line 28"/>
              <p:cNvSpPr>
                <a:spLocks noChangeShapeType="1"/>
              </p:cNvSpPr>
              <p:nvPr/>
            </p:nvSpPr>
            <p:spPr bwMode="auto">
              <a:xfrm flipH="1">
                <a:off x="3408" y="187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686" name="Line 46"/>
            <p:cNvSpPr>
              <a:spLocks noChangeShapeType="1"/>
            </p:cNvSpPr>
            <p:nvPr/>
          </p:nvSpPr>
          <p:spPr bwMode="auto">
            <a:xfrm flipH="1" flipV="1">
              <a:off x="3696" y="2928"/>
              <a:ext cx="100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7" name="Line 47"/>
            <p:cNvSpPr>
              <a:spLocks noChangeShapeType="1"/>
            </p:cNvSpPr>
            <p:nvPr/>
          </p:nvSpPr>
          <p:spPr bwMode="auto">
            <a:xfrm flipH="1" flipV="1">
              <a:off x="4320" y="2928"/>
              <a:ext cx="432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5" name="Text Box 45"/>
            <p:cNvSpPr txBox="1">
              <a:spLocks noChangeArrowheads="1"/>
            </p:cNvSpPr>
            <p:nvPr/>
          </p:nvSpPr>
          <p:spPr bwMode="auto">
            <a:xfrm>
              <a:off x="4704" y="3120"/>
              <a:ext cx="336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10.</a:t>
              </a:r>
            </a:p>
          </p:txBody>
        </p:sp>
      </p:grpSp>
      <p:cxnSp>
        <p:nvCxnSpPr>
          <p:cNvPr id="42" name="Straight Arrow Connector 41"/>
          <p:cNvCxnSpPr>
            <a:stCxn id="112656" idx="3"/>
          </p:cNvCxnSpPr>
          <p:nvPr/>
        </p:nvCxnSpPr>
        <p:spPr>
          <a:xfrm flipV="1">
            <a:off x="4343400" y="4343400"/>
            <a:ext cx="533400" cy="36512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AAA52DC-EB90-4D8A-8B33-449888242DA2}" type="slidenum">
              <a:rPr lang="en-US"/>
              <a:pPr/>
              <a:t>27</a:t>
            </a:fld>
            <a:endParaRPr lang="en-US"/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pic>
        <p:nvPicPr>
          <p:cNvPr id="116772" name="Picture 36"/>
          <p:cNvPicPr>
            <a:picLocks noChangeAspect="1" noChangeArrowheads="1"/>
          </p:cNvPicPr>
          <p:nvPr/>
        </p:nvPicPr>
        <p:blipFill>
          <a:blip r:embed="rId3" cstate="print"/>
          <a:srcRect t="13896" r="56184" b="24849"/>
          <a:stretch>
            <a:fillRect/>
          </a:stretch>
        </p:blipFill>
        <p:spPr bwMode="auto">
          <a:xfrm>
            <a:off x="2971800" y="457200"/>
            <a:ext cx="5938838" cy="5921375"/>
          </a:xfrm>
          <a:prstGeom prst="rect">
            <a:avLst/>
          </a:prstGeom>
          <a:noFill/>
        </p:spPr>
      </p:pic>
      <p:grpSp>
        <p:nvGrpSpPr>
          <p:cNvPr id="116821" name="Group 85"/>
          <p:cNvGrpSpPr>
            <a:grpSpLocks/>
          </p:cNvGrpSpPr>
          <p:nvPr/>
        </p:nvGrpSpPr>
        <p:grpSpPr bwMode="auto">
          <a:xfrm>
            <a:off x="8077200" y="3886200"/>
            <a:ext cx="457200" cy="654050"/>
            <a:chOff x="5088" y="2448"/>
            <a:chExt cx="288" cy="412"/>
          </a:xfrm>
        </p:grpSpPr>
        <p:sp>
          <p:nvSpPr>
            <p:cNvPr id="116773" name="Text Box 37"/>
            <p:cNvSpPr txBox="1">
              <a:spLocks noChangeArrowheads="1"/>
            </p:cNvSpPr>
            <p:nvPr/>
          </p:nvSpPr>
          <p:spPr bwMode="auto">
            <a:xfrm>
              <a:off x="5088" y="2592"/>
              <a:ext cx="28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7.</a:t>
              </a:r>
            </a:p>
          </p:txBody>
        </p:sp>
        <p:sp>
          <p:nvSpPr>
            <p:cNvPr id="116774" name="Line 38"/>
            <p:cNvSpPr>
              <a:spLocks noChangeShapeType="1"/>
            </p:cNvSpPr>
            <p:nvPr/>
          </p:nvSpPr>
          <p:spPr bwMode="auto">
            <a:xfrm flipV="1">
              <a:off x="5232" y="2448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815" name="Group 79"/>
          <p:cNvGrpSpPr>
            <a:grpSpLocks/>
          </p:cNvGrpSpPr>
          <p:nvPr/>
        </p:nvGrpSpPr>
        <p:grpSpPr bwMode="auto">
          <a:xfrm>
            <a:off x="5791200" y="1524000"/>
            <a:ext cx="914400" cy="609600"/>
            <a:chOff x="3648" y="960"/>
            <a:chExt cx="576" cy="384"/>
          </a:xfrm>
        </p:grpSpPr>
        <p:sp>
          <p:nvSpPr>
            <p:cNvPr id="116776" name="Line 40"/>
            <p:cNvSpPr>
              <a:spLocks noChangeShapeType="1"/>
            </p:cNvSpPr>
            <p:nvPr/>
          </p:nvSpPr>
          <p:spPr bwMode="auto">
            <a:xfrm>
              <a:off x="3744" y="960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77" name="Line 41"/>
            <p:cNvSpPr>
              <a:spLocks noChangeShapeType="1"/>
            </p:cNvSpPr>
            <p:nvPr/>
          </p:nvSpPr>
          <p:spPr bwMode="auto">
            <a:xfrm>
              <a:off x="3648" y="960"/>
              <a:ext cx="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78" name="Line 42"/>
            <p:cNvSpPr>
              <a:spLocks noChangeShapeType="1"/>
            </p:cNvSpPr>
            <p:nvPr/>
          </p:nvSpPr>
          <p:spPr bwMode="auto">
            <a:xfrm>
              <a:off x="3648" y="1344"/>
              <a:ext cx="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79" name="Text Box 43"/>
            <p:cNvSpPr txBox="1">
              <a:spLocks noChangeArrowheads="1"/>
            </p:cNvSpPr>
            <p:nvPr/>
          </p:nvSpPr>
          <p:spPr bwMode="auto">
            <a:xfrm>
              <a:off x="3936" y="1008"/>
              <a:ext cx="28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1.</a:t>
              </a:r>
            </a:p>
          </p:txBody>
        </p:sp>
        <p:sp>
          <p:nvSpPr>
            <p:cNvPr id="116780" name="Line 44"/>
            <p:cNvSpPr>
              <a:spLocks noChangeShapeType="1"/>
            </p:cNvSpPr>
            <p:nvPr/>
          </p:nvSpPr>
          <p:spPr bwMode="auto">
            <a:xfrm>
              <a:off x="3744" y="115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781" name="Text Box 45"/>
          <p:cNvSpPr txBox="1">
            <a:spLocks noChangeArrowheads="1"/>
          </p:cNvSpPr>
          <p:nvPr/>
        </p:nvSpPr>
        <p:spPr bwMode="auto">
          <a:xfrm>
            <a:off x="3810000" y="4495800"/>
            <a:ext cx="457200" cy="4254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6.</a:t>
            </a:r>
          </a:p>
        </p:txBody>
      </p:sp>
      <p:grpSp>
        <p:nvGrpSpPr>
          <p:cNvPr id="116822" name="Group 86"/>
          <p:cNvGrpSpPr>
            <a:grpSpLocks/>
          </p:cNvGrpSpPr>
          <p:nvPr/>
        </p:nvGrpSpPr>
        <p:grpSpPr bwMode="auto">
          <a:xfrm>
            <a:off x="4648200" y="5334000"/>
            <a:ext cx="1447800" cy="882650"/>
            <a:chOff x="2928" y="3360"/>
            <a:chExt cx="912" cy="556"/>
          </a:xfrm>
        </p:grpSpPr>
        <p:sp>
          <p:nvSpPr>
            <p:cNvPr id="116788" name="Text Box 52"/>
            <p:cNvSpPr txBox="1">
              <a:spLocks noChangeArrowheads="1"/>
            </p:cNvSpPr>
            <p:nvPr/>
          </p:nvSpPr>
          <p:spPr bwMode="auto">
            <a:xfrm>
              <a:off x="2928" y="3648"/>
              <a:ext cx="28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8.</a:t>
              </a:r>
            </a:p>
          </p:txBody>
        </p:sp>
        <p:sp>
          <p:nvSpPr>
            <p:cNvPr id="116789" name="Line 53"/>
            <p:cNvSpPr>
              <a:spLocks noChangeShapeType="1"/>
            </p:cNvSpPr>
            <p:nvPr/>
          </p:nvSpPr>
          <p:spPr bwMode="auto">
            <a:xfrm flipH="1" flipV="1">
              <a:off x="2928" y="3360"/>
              <a:ext cx="48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90" name="Line 54"/>
            <p:cNvSpPr>
              <a:spLocks noChangeShapeType="1"/>
            </p:cNvSpPr>
            <p:nvPr/>
          </p:nvSpPr>
          <p:spPr bwMode="auto">
            <a:xfrm flipV="1">
              <a:off x="3216" y="3504"/>
              <a:ext cx="192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91" name="Line 55"/>
            <p:cNvSpPr>
              <a:spLocks noChangeShapeType="1"/>
            </p:cNvSpPr>
            <p:nvPr/>
          </p:nvSpPr>
          <p:spPr bwMode="auto">
            <a:xfrm flipV="1">
              <a:off x="3216" y="3648"/>
              <a:ext cx="624" cy="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819" name="Group 83"/>
          <p:cNvGrpSpPr>
            <a:grpSpLocks/>
          </p:cNvGrpSpPr>
          <p:nvPr/>
        </p:nvGrpSpPr>
        <p:grpSpPr bwMode="auto">
          <a:xfrm>
            <a:off x="7696200" y="2362200"/>
            <a:ext cx="914400" cy="609600"/>
            <a:chOff x="4848" y="1488"/>
            <a:chExt cx="576" cy="384"/>
          </a:xfrm>
        </p:grpSpPr>
        <p:sp>
          <p:nvSpPr>
            <p:cNvPr id="116782" name="Text Box 46"/>
            <p:cNvSpPr txBox="1">
              <a:spLocks noChangeArrowheads="1"/>
            </p:cNvSpPr>
            <p:nvPr/>
          </p:nvSpPr>
          <p:spPr bwMode="auto">
            <a:xfrm>
              <a:off x="5136" y="1488"/>
              <a:ext cx="28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5.</a:t>
              </a:r>
            </a:p>
          </p:txBody>
        </p:sp>
        <p:sp>
          <p:nvSpPr>
            <p:cNvPr id="116793" name="Line 57"/>
            <p:cNvSpPr>
              <a:spLocks noChangeShapeType="1"/>
            </p:cNvSpPr>
            <p:nvPr/>
          </p:nvSpPr>
          <p:spPr bwMode="auto">
            <a:xfrm flipH="1">
              <a:off x="4848" y="1728"/>
              <a:ext cx="288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817" name="Group 81"/>
          <p:cNvGrpSpPr>
            <a:grpSpLocks/>
          </p:cNvGrpSpPr>
          <p:nvPr/>
        </p:nvGrpSpPr>
        <p:grpSpPr bwMode="auto">
          <a:xfrm>
            <a:off x="3505200" y="2590800"/>
            <a:ext cx="914400" cy="457200"/>
            <a:chOff x="2208" y="1632"/>
            <a:chExt cx="576" cy="288"/>
          </a:xfrm>
        </p:grpSpPr>
        <p:sp>
          <p:nvSpPr>
            <p:cNvPr id="116792" name="Line 56"/>
            <p:cNvSpPr>
              <a:spLocks noChangeShapeType="1"/>
            </p:cNvSpPr>
            <p:nvPr/>
          </p:nvSpPr>
          <p:spPr bwMode="auto">
            <a:xfrm>
              <a:off x="2496" y="1776"/>
              <a:ext cx="288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94" name="Text Box 58"/>
            <p:cNvSpPr txBox="1">
              <a:spLocks noChangeArrowheads="1"/>
            </p:cNvSpPr>
            <p:nvPr/>
          </p:nvSpPr>
          <p:spPr bwMode="auto">
            <a:xfrm>
              <a:off x="2208" y="1632"/>
              <a:ext cx="28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3.</a:t>
              </a:r>
            </a:p>
          </p:txBody>
        </p:sp>
      </p:grpSp>
      <p:grpSp>
        <p:nvGrpSpPr>
          <p:cNvPr id="116816" name="Group 80"/>
          <p:cNvGrpSpPr>
            <a:grpSpLocks/>
          </p:cNvGrpSpPr>
          <p:nvPr/>
        </p:nvGrpSpPr>
        <p:grpSpPr bwMode="auto">
          <a:xfrm>
            <a:off x="7620000" y="1295400"/>
            <a:ext cx="914400" cy="1219200"/>
            <a:chOff x="4800" y="816"/>
            <a:chExt cx="576" cy="768"/>
          </a:xfrm>
        </p:grpSpPr>
        <p:sp>
          <p:nvSpPr>
            <p:cNvPr id="116795" name="Text Box 59"/>
            <p:cNvSpPr txBox="1">
              <a:spLocks noChangeArrowheads="1"/>
            </p:cNvSpPr>
            <p:nvPr/>
          </p:nvSpPr>
          <p:spPr bwMode="auto">
            <a:xfrm>
              <a:off x="5088" y="816"/>
              <a:ext cx="28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2.</a:t>
              </a:r>
            </a:p>
          </p:txBody>
        </p:sp>
        <p:sp>
          <p:nvSpPr>
            <p:cNvPr id="116796" name="Line 60"/>
            <p:cNvSpPr>
              <a:spLocks noChangeShapeType="1"/>
            </p:cNvSpPr>
            <p:nvPr/>
          </p:nvSpPr>
          <p:spPr bwMode="auto">
            <a:xfrm flipH="1">
              <a:off x="4800" y="1056"/>
              <a:ext cx="288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823" name="Group 87"/>
          <p:cNvGrpSpPr>
            <a:grpSpLocks/>
          </p:cNvGrpSpPr>
          <p:nvPr/>
        </p:nvGrpSpPr>
        <p:grpSpPr bwMode="auto">
          <a:xfrm>
            <a:off x="6781800" y="5562600"/>
            <a:ext cx="1828800" cy="457200"/>
            <a:chOff x="4272" y="3504"/>
            <a:chExt cx="1152" cy="288"/>
          </a:xfrm>
        </p:grpSpPr>
        <p:sp>
          <p:nvSpPr>
            <p:cNvPr id="116797" name="Text Box 61"/>
            <p:cNvSpPr txBox="1">
              <a:spLocks noChangeArrowheads="1"/>
            </p:cNvSpPr>
            <p:nvPr/>
          </p:nvSpPr>
          <p:spPr bwMode="auto">
            <a:xfrm>
              <a:off x="5136" y="3504"/>
              <a:ext cx="288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9.</a:t>
              </a:r>
            </a:p>
          </p:txBody>
        </p:sp>
        <p:sp>
          <p:nvSpPr>
            <p:cNvPr id="116798" name="Line 62"/>
            <p:cNvSpPr>
              <a:spLocks noChangeShapeType="1"/>
            </p:cNvSpPr>
            <p:nvPr/>
          </p:nvSpPr>
          <p:spPr bwMode="auto">
            <a:xfrm flipH="1">
              <a:off x="4272" y="3600"/>
              <a:ext cx="864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818" name="Group 82"/>
          <p:cNvGrpSpPr>
            <a:grpSpLocks/>
          </p:cNvGrpSpPr>
          <p:nvPr/>
        </p:nvGrpSpPr>
        <p:grpSpPr bwMode="auto">
          <a:xfrm>
            <a:off x="5105400" y="2743200"/>
            <a:ext cx="2362200" cy="1295400"/>
            <a:chOff x="3216" y="1728"/>
            <a:chExt cx="1488" cy="816"/>
          </a:xfrm>
        </p:grpSpPr>
        <p:sp>
          <p:nvSpPr>
            <p:cNvPr id="116775" name="Text Box 39"/>
            <p:cNvSpPr txBox="1">
              <a:spLocks noChangeArrowheads="1"/>
            </p:cNvSpPr>
            <p:nvPr/>
          </p:nvSpPr>
          <p:spPr bwMode="auto">
            <a:xfrm>
              <a:off x="3696" y="1728"/>
              <a:ext cx="336" cy="2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/>
                <a:t>4.</a:t>
              </a:r>
            </a:p>
          </p:txBody>
        </p:sp>
        <p:sp>
          <p:nvSpPr>
            <p:cNvPr id="116783" name="Oval 47"/>
            <p:cNvSpPr>
              <a:spLocks noChangeArrowheads="1"/>
            </p:cNvSpPr>
            <p:nvPr/>
          </p:nvSpPr>
          <p:spPr bwMode="auto">
            <a:xfrm>
              <a:off x="3216" y="1776"/>
              <a:ext cx="240" cy="19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4" name="Oval 48"/>
            <p:cNvSpPr>
              <a:spLocks noChangeArrowheads="1"/>
            </p:cNvSpPr>
            <p:nvPr/>
          </p:nvSpPr>
          <p:spPr bwMode="auto">
            <a:xfrm>
              <a:off x="3840" y="2160"/>
              <a:ext cx="240" cy="19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5" name="Oval 49"/>
            <p:cNvSpPr>
              <a:spLocks noChangeArrowheads="1"/>
            </p:cNvSpPr>
            <p:nvPr/>
          </p:nvSpPr>
          <p:spPr bwMode="auto">
            <a:xfrm>
              <a:off x="4464" y="2352"/>
              <a:ext cx="240" cy="19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6" name="Line 50"/>
            <p:cNvSpPr>
              <a:spLocks noChangeShapeType="1"/>
            </p:cNvSpPr>
            <p:nvPr/>
          </p:nvSpPr>
          <p:spPr bwMode="auto">
            <a:xfrm>
              <a:off x="4032" y="1968"/>
              <a:ext cx="528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799" name="Line 63"/>
            <p:cNvSpPr>
              <a:spLocks noChangeShapeType="1"/>
            </p:cNvSpPr>
            <p:nvPr/>
          </p:nvSpPr>
          <p:spPr bwMode="auto">
            <a:xfrm>
              <a:off x="3936" y="2016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00" name="Line 64"/>
            <p:cNvSpPr>
              <a:spLocks noChangeShapeType="1"/>
            </p:cNvSpPr>
            <p:nvPr/>
          </p:nvSpPr>
          <p:spPr bwMode="auto">
            <a:xfrm flipH="1">
              <a:off x="3408" y="187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824" name="Group 88"/>
          <p:cNvGrpSpPr>
            <a:grpSpLocks/>
          </p:cNvGrpSpPr>
          <p:nvPr/>
        </p:nvGrpSpPr>
        <p:grpSpPr bwMode="auto">
          <a:xfrm>
            <a:off x="5867400" y="4648200"/>
            <a:ext cx="2133600" cy="681038"/>
            <a:chOff x="3696" y="2928"/>
            <a:chExt cx="1344" cy="429"/>
          </a:xfrm>
        </p:grpSpPr>
        <p:sp>
          <p:nvSpPr>
            <p:cNvPr id="116801" name="Line 65"/>
            <p:cNvSpPr>
              <a:spLocks noChangeShapeType="1"/>
            </p:cNvSpPr>
            <p:nvPr/>
          </p:nvSpPr>
          <p:spPr bwMode="auto">
            <a:xfrm flipH="1" flipV="1">
              <a:off x="3696" y="2928"/>
              <a:ext cx="100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02" name="Line 66"/>
            <p:cNvSpPr>
              <a:spLocks noChangeShapeType="1"/>
            </p:cNvSpPr>
            <p:nvPr/>
          </p:nvSpPr>
          <p:spPr bwMode="auto">
            <a:xfrm flipH="1" flipV="1">
              <a:off x="4320" y="2928"/>
              <a:ext cx="432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03" name="Text Box 67"/>
            <p:cNvSpPr txBox="1">
              <a:spLocks noChangeArrowheads="1"/>
            </p:cNvSpPr>
            <p:nvPr/>
          </p:nvSpPr>
          <p:spPr bwMode="auto">
            <a:xfrm>
              <a:off x="4704" y="3120"/>
              <a:ext cx="336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10.</a:t>
              </a:r>
            </a:p>
          </p:txBody>
        </p:sp>
      </p:grpSp>
      <p:sp>
        <p:nvSpPr>
          <p:cNvPr id="116804" name="Text Box 68"/>
          <p:cNvSpPr txBox="1">
            <a:spLocks noChangeArrowheads="1"/>
          </p:cNvSpPr>
          <p:nvPr/>
        </p:nvSpPr>
        <p:spPr bwMode="auto">
          <a:xfrm>
            <a:off x="228600" y="533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How did you </a:t>
            </a:r>
            <a:r>
              <a:rPr lang="en-US" sz="2400" b="1" dirty="0"/>
              <a:t>do?</a:t>
            </a:r>
          </a:p>
        </p:txBody>
      </p:sp>
      <p:sp>
        <p:nvSpPr>
          <p:cNvPr id="116805" name="Text Box 69"/>
          <p:cNvSpPr txBox="1">
            <a:spLocks noChangeArrowheads="1"/>
          </p:cNvSpPr>
          <p:nvPr/>
        </p:nvSpPr>
        <p:spPr bwMode="auto">
          <a:xfrm>
            <a:off x="304800" y="190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1. Data Series</a:t>
            </a:r>
          </a:p>
        </p:txBody>
      </p:sp>
      <p:sp>
        <p:nvSpPr>
          <p:cNvPr id="116806" name="Text Box 70"/>
          <p:cNvSpPr txBox="1">
            <a:spLocks noChangeArrowheads="1"/>
          </p:cNvSpPr>
          <p:nvPr/>
        </p:nvSpPr>
        <p:spPr bwMode="auto">
          <a:xfrm>
            <a:off x="304800" y="2362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2. Chart Title</a:t>
            </a:r>
          </a:p>
        </p:txBody>
      </p:sp>
      <p:sp>
        <p:nvSpPr>
          <p:cNvPr id="116807" name="Text Box 71"/>
          <p:cNvSpPr txBox="1">
            <a:spLocks noChangeArrowheads="1"/>
          </p:cNvSpPr>
          <p:nvPr/>
        </p:nvSpPr>
        <p:spPr bwMode="auto">
          <a:xfrm>
            <a:off x="304800" y="2743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3. </a:t>
            </a:r>
            <a:r>
              <a:rPr lang="en-US" b="1" dirty="0" smtClean="0"/>
              <a:t>Y-axis Labels </a:t>
            </a:r>
            <a:endParaRPr lang="en-US" b="1" dirty="0"/>
          </a:p>
        </p:txBody>
      </p:sp>
      <p:sp>
        <p:nvSpPr>
          <p:cNvPr id="116808" name="Text Box 72"/>
          <p:cNvSpPr txBox="1">
            <a:spLocks noChangeArrowheads="1"/>
          </p:cNvSpPr>
          <p:nvPr/>
        </p:nvSpPr>
        <p:spPr bwMode="auto">
          <a:xfrm>
            <a:off x="304800" y="3200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4. Data Labels</a:t>
            </a:r>
          </a:p>
        </p:txBody>
      </p:sp>
      <p:sp>
        <p:nvSpPr>
          <p:cNvPr id="116809" name="Text Box 73"/>
          <p:cNvSpPr txBox="1">
            <a:spLocks noChangeArrowheads="1"/>
          </p:cNvSpPr>
          <p:nvPr/>
        </p:nvSpPr>
        <p:spPr bwMode="auto">
          <a:xfrm>
            <a:off x="304800" y="3581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5. Plot Area</a:t>
            </a:r>
          </a:p>
        </p:txBody>
      </p:sp>
      <p:sp>
        <p:nvSpPr>
          <p:cNvPr id="116810" name="Text Box 74"/>
          <p:cNvSpPr txBox="1">
            <a:spLocks noChangeArrowheads="1"/>
          </p:cNvSpPr>
          <p:nvPr/>
        </p:nvSpPr>
        <p:spPr bwMode="auto">
          <a:xfrm>
            <a:off x="304800" y="4038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6. Gridline</a:t>
            </a:r>
          </a:p>
        </p:txBody>
      </p:sp>
      <p:sp>
        <p:nvSpPr>
          <p:cNvPr id="116811" name="Text Box 75"/>
          <p:cNvSpPr txBox="1">
            <a:spLocks noChangeArrowheads="1"/>
          </p:cNvSpPr>
          <p:nvPr/>
        </p:nvSpPr>
        <p:spPr bwMode="auto">
          <a:xfrm>
            <a:off x="304800" y="4495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7. Legend</a:t>
            </a:r>
          </a:p>
        </p:txBody>
      </p:sp>
      <p:sp>
        <p:nvSpPr>
          <p:cNvPr id="116812" name="Text Box 76"/>
          <p:cNvSpPr txBox="1">
            <a:spLocks noChangeArrowheads="1"/>
          </p:cNvSpPr>
          <p:nvPr/>
        </p:nvSpPr>
        <p:spPr bwMode="auto">
          <a:xfrm>
            <a:off x="304800" y="4876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8. </a:t>
            </a:r>
            <a:r>
              <a:rPr lang="en-US" b="1" dirty="0" smtClean="0"/>
              <a:t>X-axis Labels</a:t>
            </a:r>
            <a:endParaRPr lang="en-US" b="1" dirty="0"/>
          </a:p>
        </p:txBody>
      </p:sp>
      <p:sp>
        <p:nvSpPr>
          <p:cNvPr id="116813" name="Text Box 77"/>
          <p:cNvSpPr txBox="1">
            <a:spLocks noChangeArrowheads="1"/>
          </p:cNvSpPr>
          <p:nvPr/>
        </p:nvSpPr>
        <p:spPr bwMode="auto">
          <a:xfrm>
            <a:off x="304800" y="5257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9. </a:t>
            </a:r>
            <a:r>
              <a:rPr lang="en-US" b="1" dirty="0" smtClean="0"/>
              <a:t>X-axis</a:t>
            </a:r>
            <a:r>
              <a:rPr lang="en-US" dirty="0" smtClean="0"/>
              <a:t> </a:t>
            </a:r>
            <a:r>
              <a:rPr lang="en-US" b="1" dirty="0"/>
              <a:t>Title</a:t>
            </a:r>
          </a:p>
        </p:txBody>
      </p:sp>
      <p:sp>
        <p:nvSpPr>
          <p:cNvPr id="116814" name="Text Box 78"/>
          <p:cNvSpPr txBox="1">
            <a:spLocks noChangeArrowheads="1"/>
          </p:cNvSpPr>
          <p:nvPr/>
        </p:nvSpPr>
        <p:spPr bwMode="auto">
          <a:xfrm>
            <a:off x="304800" y="5715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10. Tick </a:t>
            </a:r>
            <a:r>
              <a:rPr lang="en-US" b="1" dirty="0" smtClean="0"/>
              <a:t>Marks</a:t>
            </a:r>
            <a:endParaRPr lang="en-US" b="1" dirty="0"/>
          </a:p>
        </p:txBody>
      </p:sp>
      <p:cxnSp>
        <p:nvCxnSpPr>
          <p:cNvPr id="60" name="Straight Arrow Connector 59"/>
          <p:cNvCxnSpPr>
            <a:stCxn id="116781" idx="3"/>
          </p:cNvCxnSpPr>
          <p:nvPr/>
        </p:nvCxnSpPr>
        <p:spPr>
          <a:xfrm flipV="1">
            <a:off x="4267200" y="4343400"/>
            <a:ext cx="685800" cy="365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6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16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16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6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16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16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116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6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6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116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116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6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6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116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6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6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1168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1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800" decel="100000"/>
                                        <p:tgtEl>
                                          <p:spTgt spid="116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6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6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04" grpId="0"/>
      <p:bldP spid="116805" grpId="0"/>
      <p:bldP spid="116806" grpId="0"/>
      <p:bldP spid="116807" grpId="0"/>
      <p:bldP spid="116808" grpId="0"/>
      <p:bldP spid="116809" grpId="0"/>
      <p:bldP spid="116810" grpId="0"/>
      <p:bldP spid="116811" grpId="0"/>
      <p:bldP spid="116812" grpId="0"/>
      <p:bldP spid="116813" grpId="0"/>
      <p:bldP spid="1168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Embedded Chart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or a 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Separate Chart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382000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/>
              <a:t>An </a:t>
            </a:r>
            <a:r>
              <a:rPr lang="en-US" sz="3200" b="1" dirty="0" smtClean="0">
                <a:solidFill>
                  <a:srgbClr val="FF0000"/>
                </a:solidFill>
              </a:rPr>
              <a:t>Embedded</a:t>
            </a:r>
            <a:r>
              <a:rPr lang="en-US" sz="3200" dirty="0" smtClean="0"/>
              <a:t> </a:t>
            </a:r>
            <a:r>
              <a:rPr lang="en-US" sz="3200" b="1" dirty="0">
                <a:solidFill>
                  <a:srgbClr val="FF0000"/>
                </a:solidFill>
              </a:rPr>
              <a:t>chart</a:t>
            </a:r>
            <a:r>
              <a:rPr lang="en-US" sz="3200" dirty="0"/>
              <a:t> is one that appears on the </a:t>
            </a:r>
            <a:r>
              <a:rPr lang="en-US" sz="3200" dirty="0">
                <a:solidFill>
                  <a:srgbClr val="FF0000"/>
                </a:solidFill>
              </a:rPr>
              <a:t>same sheet as the </a:t>
            </a:r>
            <a:r>
              <a:rPr lang="en-US" sz="3200" dirty="0" smtClean="0">
                <a:solidFill>
                  <a:srgbClr val="FF0000"/>
                </a:solidFill>
              </a:rPr>
              <a:t>spreadsheet/worksheet </a:t>
            </a:r>
            <a:r>
              <a:rPr lang="en-US" sz="3200" dirty="0" smtClean="0"/>
              <a:t>it represents.</a:t>
            </a:r>
          </a:p>
          <a:p>
            <a:pPr lvl="1"/>
            <a:r>
              <a:rPr lang="en-US" sz="3200" dirty="0" smtClean="0"/>
              <a:t>otherwise, it is referred to as a </a:t>
            </a:r>
            <a:r>
              <a:rPr lang="en-US" sz="3200" b="1" dirty="0" smtClean="0">
                <a:solidFill>
                  <a:srgbClr val="FF0000"/>
                </a:solidFill>
              </a:rPr>
              <a:t>separate chart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buNone/>
            </a:pPr>
            <a:r>
              <a:rPr lang="en-US" sz="3300" dirty="0" smtClean="0"/>
              <a:t>A </a:t>
            </a:r>
            <a:r>
              <a:rPr lang="en-US" sz="3300" b="1" dirty="0" smtClean="0">
                <a:solidFill>
                  <a:srgbClr val="FF0000"/>
                </a:solidFill>
              </a:rPr>
              <a:t>Separate chart </a:t>
            </a:r>
            <a:r>
              <a:rPr lang="en-US" sz="3300" dirty="0" smtClean="0"/>
              <a:t>is </a:t>
            </a:r>
            <a:r>
              <a:rPr lang="en-US" sz="3300" dirty="0"/>
              <a:t>one that </a:t>
            </a:r>
            <a:r>
              <a:rPr lang="en-US" sz="3300" b="1" dirty="0"/>
              <a:t>does not </a:t>
            </a:r>
            <a:r>
              <a:rPr lang="en-US" sz="3300" dirty="0"/>
              <a:t>appear on the same sheet as the </a:t>
            </a:r>
            <a:r>
              <a:rPr lang="en-US" sz="3300" dirty="0" smtClean="0"/>
              <a:t>spreadsheet/worksheet </a:t>
            </a:r>
            <a:r>
              <a:rPr lang="en-US" sz="3300" dirty="0"/>
              <a:t>it represents.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291EBC3-9308-4C6A-B25E-4F8E87825A7B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Linked Chart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0"/>
            <a:ext cx="8686800" cy="4038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 </a:t>
            </a:r>
            <a:r>
              <a:rPr lang="en-US" sz="3200" b="1" dirty="0" smtClean="0">
                <a:solidFill>
                  <a:srgbClr val="FF0000"/>
                </a:solidFill>
              </a:rPr>
              <a:t>Linked </a:t>
            </a:r>
            <a:r>
              <a:rPr lang="en-US" sz="3200" b="1" dirty="0">
                <a:solidFill>
                  <a:srgbClr val="FF0000"/>
                </a:solidFill>
              </a:rPr>
              <a:t>chart </a:t>
            </a:r>
            <a:r>
              <a:rPr lang="en-US" sz="3200" dirty="0"/>
              <a:t>is one that </a:t>
            </a:r>
            <a:r>
              <a:rPr lang="en-US" sz="3200" b="1" dirty="0">
                <a:solidFill>
                  <a:srgbClr val="FF0000"/>
                </a:solidFill>
              </a:rPr>
              <a:t>will </a:t>
            </a:r>
            <a:r>
              <a:rPr lang="en-US" sz="3200" b="1" dirty="0" smtClean="0">
                <a:solidFill>
                  <a:srgbClr val="FF0000"/>
                </a:solidFill>
              </a:rPr>
              <a:t>change to reflect changes </a:t>
            </a:r>
            <a:r>
              <a:rPr lang="en-US" sz="3200" dirty="0" smtClean="0"/>
              <a:t>made to the spreadsheet it represents</a:t>
            </a:r>
            <a:r>
              <a:rPr lang="en-US" sz="32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80422D8-CE80-4CEB-8013-4FC4EFA135D3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Why do you need to learn about charts</a:t>
            </a:r>
            <a:r>
              <a:rPr lang="en-US" sz="4000" b="1" dirty="0" smtClean="0"/>
              <a:t>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	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you answer these </a:t>
            </a:r>
            <a:r>
              <a:rPr lang="en-US" u="sng" dirty="0" smtClean="0"/>
              <a:t>questions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(1) Why </a:t>
            </a:r>
            <a:r>
              <a:rPr lang="en-US" dirty="0"/>
              <a:t>might you use a </a:t>
            </a:r>
            <a:r>
              <a:rPr lang="en-US" sz="3600" b="1" dirty="0">
                <a:solidFill>
                  <a:srgbClr val="FF0000"/>
                </a:solidFill>
              </a:rPr>
              <a:t>chart</a:t>
            </a:r>
            <a:r>
              <a:rPr lang="en-US" dirty="0"/>
              <a:t> to present 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chemeClr val="tx2"/>
                </a:solidFill>
              </a:rPr>
              <a:t>spreadsheet  information?</a:t>
            </a:r>
          </a:p>
          <a:p>
            <a:pPr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(2) </a:t>
            </a:r>
            <a:r>
              <a:rPr lang="en-US" dirty="0" smtClean="0"/>
              <a:t>What </a:t>
            </a:r>
            <a:r>
              <a:rPr lang="en-US" dirty="0"/>
              <a:t>does a </a:t>
            </a:r>
            <a:r>
              <a:rPr lang="en-US" sz="3600" b="1" dirty="0" smtClean="0">
                <a:solidFill>
                  <a:srgbClr val="FF0000"/>
                </a:solidFill>
              </a:rPr>
              <a:t>chart</a:t>
            </a:r>
            <a:r>
              <a:rPr lang="en-US" sz="3600" b="1" dirty="0" smtClean="0">
                <a:solidFill>
                  <a:schemeClr val="tx2"/>
                </a:solidFill>
              </a:rPr>
              <a:t> or </a:t>
            </a:r>
            <a:r>
              <a:rPr lang="en-US" sz="3600" b="1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</a:t>
            </a:r>
            <a:r>
              <a:rPr lang="en-US" dirty="0"/>
              <a:t>do that a </a:t>
            </a:r>
            <a:r>
              <a:rPr lang="en-US" dirty="0" smtClean="0"/>
              <a:t>	spreadsheet </a:t>
            </a:r>
            <a:r>
              <a:rPr lang="en-US" dirty="0"/>
              <a:t>does </a:t>
            </a:r>
            <a:r>
              <a:rPr lang="en-US" dirty="0" smtClean="0"/>
              <a:t>not?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077BEAF-3AC2-4E63-A72A-6A4301A9AAC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304801"/>
            <a:ext cx="8153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it a </a:t>
            </a:r>
            <a:r>
              <a:rPr lang="en-US" b="1" dirty="0" smtClean="0">
                <a:solidFill>
                  <a:srgbClr val="FF0000"/>
                </a:solidFill>
              </a:rPr>
              <a:t>Chart</a:t>
            </a:r>
            <a:r>
              <a:rPr lang="en-US" dirty="0" smtClean="0"/>
              <a:t> </a:t>
            </a:r>
            <a:r>
              <a:rPr lang="en-US" dirty="0"/>
              <a:t>or a </a:t>
            </a: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raph</a:t>
            </a:r>
            <a:r>
              <a:rPr lang="en-US" dirty="0"/>
              <a:t>?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038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700" b="1" dirty="0"/>
              <a:t>A </a:t>
            </a:r>
            <a:r>
              <a:rPr lang="en-US" sz="2700" b="1" dirty="0">
                <a:solidFill>
                  <a:srgbClr val="FF0000"/>
                </a:solidFill>
              </a:rPr>
              <a:t>G</a:t>
            </a:r>
            <a:r>
              <a:rPr lang="en-US" sz="2700" b="1" dirty="0" smtClean="0">
                <a:solidFill>
                  <a:srgbClr val="FF0000"/>
                </a:solidFill>
              </a:rPr>
              <a:t>raph</a:t>
            </a:r>
            <a:r>
              <a:rPr lang="en-US" sz="2700" b="1" dirty="0" smtClean="0"/>
              <a:t> </a:t>
            </a:r>
            <a:r>
              <a:rPr lang="en-US" sz="2700" b="1" dirty="0"/>
              <a:t>is </a:t>
            </a:r>
            <a:r>
              <a:rPr lang="en-US" sz="2700" b="1" dirty="0" smtClean="0"/>
              <a:t>a feature of a </a:t>
            </a:r>
            <a:r>
              <a:rPr lang="en-US" sz="2700" b="1" dirty="0" smtClean="0">
                <a:solidFill>
                  <a:srgbClr val="FF0000"/>
                </a:solidFill>
              </a:rPr>
              <a:t>chart</a:t>
            </a:r>
            <a:r>
              <a:rPr lang="en-US" sz="2700" b="1" dirty="0" smtClean="0"/>
              <a:t> used to plot data.</a:t>
            </a:r>
          </a:p>
          <a:p>
            <a:pPr lvl="1"/>
            <a:r>
              <a:rPr lang="en-US" sz="2500" b="1" dirty="0" smtClean="0"/>
              <a:t>A </a:t>
            </a:r>
            <a:r>
              <a:rPr lang="en-US" sz="2500" b="1" dirty="0" smtClean="0">
                <a:solidFill>
                  <a:srgbClr val="FF0000"/>
                </a:solidFill>
              </a:rPr>
              <a:t>Graph</a:t>
            </a:r>
            <a:r>
              <a:rPr lang="en-US" sz="2500" b="1" dirty="0" smtClean="0"/>
              <a:t> is a pictorial representation of data.</a:t>
            </a:r>
          </a:p>
          <a:p>
            <a:r>
              <a:rPr lang="en-US" sz="2700" b="1" dirty="0" smtClean="0"/>
              <a:t>It includes the: </a:t>
            </a:r>
          </a:p>
          <a:p>
            <a:pPr lvl="2"/>
            <a:r>
              <a:rPr lang="en-US" sz="3200" b="1" dirty="0" smtClean="0"/>
              <a:t>plot area </a:t>
            </a:r>
          </a:p>
          <a:p>
            <a:pPr lvl="2"/>
            <a:r>
              <a:rPr lang="en-US" sz="3200" b="1" dirty="0" smtClean="0"/>
              <a:t>gridlines</a:t>
            </a:r>
          </a:p>
          <a:p>
            <a:pPr lvl="2"/>
            <a:r>
              <a:rPr lang="en-US" sz="3200" b="1" dirty="0" smtClean="0"/>
              <a:t>and values.</a:t>
            </a:r>
          </a:p>
          <a:p>
            <a:r>
              <a:rPr lang="en-US" sz="2700" b="1" dirty="0" smtClean="0">
                <a:solidFill>
                  <a:srgbClr val="FF0000"/>
                </a:solidFill>
              </a:rPr>
              <a:t>A </a:t>
            </a:r>
            <a:r>
              <a:rPr lang="en-US" sz="2700" b="1" u="sng" dirty="0" smtClean="0">
                <a:solidFill>
                  <a:srgbClr val="FF0000"/>
                </a:solidFill>
              </a:rPr>
              <a:t>graph</a:t>
            </a:r>
            <a:r>
              <a:rPr lang="en-US" sz="2700" b="1" dirty="0" smtClean="0">
                <a:solidFill>
                  <a:srgbClr val="FF0000"/>
                </a:solidFill>
              </a:rPr>
              <a:t> is used in a </a:t>
            </a:r>
            <a:r>
              <a:rPr lang="en-US" sz="2700" b="1" u="sng" dirty="0" smtClean="0">
                <a:solidFill>
                  <a:srgbClr val="FF0000"/>
                </a:solidFill>
              </a:rPr>
              <a:t>chart</a:t>
            </a:r>
            <a:r>
              <a:rPr lang="en-US" sz="2700" b="1" dirty="0" smtClean="0">
                <a:solidFill>
                  <a:srgbClr val="FF0000"/>
                </a:solidFill>
              </a:rPr>
              <a:t> .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A37C526-5A8B-46DF-B692-16A55237B32D}" type="slidenum">
              <a:rPr lang="en-US"/>
              <a:pPr/>
              <a:t>4</a:t>
            </a:fld>
            <a:endParaRPr lang="en-US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3" cstate="print"/>
          <a:srcRect l="10147" t="37803" r="63215" b="41550"/>
          <a:stretch>
            <a:fillRect/>
          </a:stretch>
        </p:blipFill>
        <p:spPr bwMode="auto">
          <a:xfrm>
            <a:off x="4114800" y="2133600"/>
            <a:ext cx="4648200" cy="2390503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flipV="1">
            <a:off x="2743200" y="2895600"/>
            <a:ext cx="2133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743200" y="2743200"/>
            <a:ext cx="31242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5334000" y="31242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410200" y="3048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124200" y="4191000"/>
            <a:ext cx="1219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105400" y="2286000"/>
            <a:ext cx="4572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96200" y="3352800"/>
            <a:ext cx="4572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00800" y="3048000"/>
            <a:ext cx="4572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4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4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4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4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4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title"/>
          </p:nvPr>
        </p:nvSpPr>
        <p:spPr>
          <a:xfrm>
            <a:off x="609600" y="304801"/>
            <a:ext cx="8153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it a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hart</a:t>
            </a:r>
            <a:r>
              <a:rPr lang="en-US" dirty="0" smtClean="0"/>
              <a:t> </a:t>
            </a:r>
            <a:r>
              <a:rPr lang="en-US" dirty="0"/>
              <a:t>or a </a:t>
            </a: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raph</a:t>
            </a:r>
            <a:r>
              <a:rPr lang="en-US" dirty="0"/>
              <a:t>?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39624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700" b="1" dirty="0" smtClean="0"/>
              <a:t>A </a:t>
            </a:r>
            <a:r>
              <a:rPr lang="en-US" sz="2700" b="1" dirty="0" smtClean="0">
                <a:solidFill>
                  <a:srgbClr val="FF0000"/>
                </a:solidFill>
              </a:rPr>
              <a:t>Chart</a:t>
            </a:r>
            <a:r>
              <a:rPr lang="en-US" sz="2700" b="1" dirty="0" smtClean="0"/>
              <a:t> </a:t>
            </a:r>
            <a:r>
              <a:rPr lang="en-US" sz="2700" b="1" dirty="0"/>
              <a:t>is </a:t>
            </a:r>
            <a:r>
              <a:rPr lang="en-US" sz="2700" b="1" dirty="0" smtClean="0"/>
              <a:t>the total package that includes:</a:t>
            </a:r>
          </a:p>
          <a:p>
            <a:pPr marL="548640" lvl="3">
              <a:spcBef>
                <a:spcPts val="0"/>
              </a:spcBef>
            </a:pPr>
            <a:r>
              <a:rPr lang="en-US" b="1" dirty="0" smtClean="0"/>
              <a:t> </a:t>
            </a:r>
            <a:r>
              <a:rPr lang="en-US" sz="2400" b="1" dirty="0" smtClean="0"/>
              <a:t>titles </a:t>
            </a:r>
          </a:p>
          <a:p>
            <a:pPr marL="548640" lvl="3">
              <a:spcBef>
                <a:spcPts val="0"/>
              </a:spcBef>
            </a:pPr>
            <a:r>
              <a:rPr lang="en-US" sz="2400" b="1" dirty="0" smtClean="0"/>
              <a:t>values</a:t>
            </a:r>
          </a:p>
          <a:p>
            <a:pPr marL="548640" lvl="3">
              <a:spcBef>
                <a:spcPts val="0"/>
              </a:spcBef>
            </a:pPr>
            <a:r>
              <a:rPr lang="en-US" sz="2400" b="1" dirty="0" smtClean="0"/>
              <a:t>axis labels</a:t>
            </a:r>
          </a:p>
          <a:p>
            <a:pPr marL="548640" lvl="3">
              <a:spcBef>
                <a:spcPts val="0"/>
              </a:spcBef>
            </a:pPr>
            <a:r>
              <a:rPr lang="en-US" sz="2400" b="1" dirty="0" smtClean="0"/>
              <a:t>legend</a:t>
            </a:r>
          </a:p>
          <a:p>
            <a:pPr marL="548640" lvl="3">
              <a:spcBef>
                <a:spcPts val="0"/>
              </a:spcBef>
              <a:buNone/>
            </a:pPr>
            <a:r>
              <a:rPr lang="en-US" sz="2400" b="1" dirty="0" smtClean="0"/>
              <a:t>	 information</a:t>
            </a:r>
          </a:p>
          <a:p>
            <a:pPr marL="548640" lvl="3">
              <a:spcBef>
                <a:spcPts val="0"/>
              </a:spcBef>
            </a:pPr>
            <a:r>
              <a:rPr lang="en-US" sz="2400" b="1" dirty="0" smtClean="0"/>
              <a:t>color</a:t>
            </a:r>
          </a:p>
          <a:p>
            <a:pPr marL="548640" lvl="3">
              <a:spcBef>
                <a:spcPts val="0"/>
              </a:spcBef>
            </a:pPr>
            <a:r>
              <a:rPr lang="en-US" sz="2400" b="1" dirty="0" smtClean="0"/>
              <a:t>and adds meaning to the graph </a:t>
            </a:r>
            <a:endParaRPr lang="en-US" sz="2400" b="1" dirty="0"/>
          </a:p>
          <a:p>
            <a:pPr marL="274320" lvl="2">
              <a:spcBef>
                <a:spcPts val="0"/>
              </a:spcBef>
              <a:buNone/>
            </a:pPr>
            <a:r>
              <a:rPr lang="en-US" sz="2500" b="1" dirty="0" smtClean="0"/>
              <a:t>A </a:t>
            </a:r>
            <a:r>
              <a:rPr lang="en-US" sz="2500" b="1" dirty="0" smtClean="0">
                <a:solidFill>
                  <a:srgbClr val="FF0000"/>
                </a:solidFill>
              </a:rPr>
              <a:t>Chart</a:t>
            </a:r>
            <a:r>
              <a:rPr lang="en-US" sz="2500" b="1" dirty="0" smtClean="0"/>
              <a:t> is an </a:t>
            </a:r>
            <a:r>
              <a:rPr lang="en-US" sz="2500" b="1" dirty="0" smtClean="0">
                <a:solidFill>
                  <a:srgbClr val="FF0000"/>
                </a:solidFill>
              </a:rPr>
              <a:t>enhancement of a graph.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A37C526-5A8B-46DF-B692-16A55237B32D}" type="slidenum">
              <a:rPr lang="en-US"/>
              <a:pPr/>
              <a:t>5</a:t>
            </a:fld>
            <a:endParaRPr lang="en-US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76803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3" cstate="print"/>
          <a:srcRect r="54176"/>
          <a:stretch>
            <a:fillRect/>
          </a:stretch>
        </p:blipFill>
        <p:spPr bwMode="auto">
          <a:xfrm>
            <a:off x="4114800" y="1046203"/>
            <a:ext cx="4801195" cy="5125639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>
            <a:off x="1600200" y="2362200"/>
            <a:ext cx="35814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743200"/>
            <a:ext cx="40386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286000" y="3048000"/>
            <a:ext cx="2895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3429000"/>
            <a:ext cx="61722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86000" y="3048000"/>
            <a:ext cx="32004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4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4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4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4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4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4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4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4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4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4038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700" dirty="0" smtClean="0"/>
              <a:t>Whereas </a:t>
            </a:r>
            <a:r>
              <a:rPr lang="en-US" sz="2700" b="1" dirty="0" smtClean="0"/>
              <a:t>spreadsheet data</a:t>
            </a:r>
          </a:p>
          <a:p>
            <a:pPr>
              <a:buNone/>
            </a:pPr>
            <a:r>
              <a:rPr lang="en-US" sz="2700" dirty="0" smtClean="0"/>
              <a:t> is often filled with </a:t>
            </a:r>
          </a:p>
          <a:p>
            <a:pPr>
              <a:buNone/>
            </a:pPr>
            <a:r>
              <a:rPr lang="en-US" sz="2700" dirty="0" smtClean="0"/>
              <a:t>numbers, labels, and </a:t>
            </a:r>
          </a:p>
          <a:p>
            <a:pPr>
              <a:buNone/>
            </a:pPr>
            <a:r>
              <a:rPr lang="en-US" sz="2700" dirty="0" smtClean="0"/>
              <a:t>values that require time-</a:t>
            </a:r>
          </a:p>
          <a:p>
            <a:pPr>
              <a:buNone/>
            </a:pPr>
            <a:r>
              <a:rPr lang="en-US" sz="2700" dirty="0" smtClean="0"/>
              <a:t>consuming analysis. . . . </a:t>
            </a:r>
          </a:p>
          <a:p>
            <a:pPr>
              <a:buNone/>
            </a:pPr>
            <a:endParaRPr lang="en-US" sz="2700" dirty="0" smtClean="0"/>
          </a:p>
          <a:p>
            <a:pPr>
              <a:buNone/>
            </a:pPr>
            <a:r>
              <a:rPr lang="en-US" sz="2700" dirty="0" smtClean="0"/>
              <a:t>a </a:t>
            </a:r>
            <a:r>
              <a:rPr lang="en-US" sz="2700" b="1" dirty="0" smtClean="0">
                <a:solidFill>
                  <a:srgbClr val="FF0000"/>
                </a:solidFill>
              </a:rPr>
              <a:t>chart</a:t>
            </a:r>
            <a:r>
              <a:rPr lang="en-US" sz="2700" dirty="0" smtClean="0"/>
              <a:t> emphasizes and categories the spreadsheet information into a format that can be quickly and easily analyzed.</a:t>
            </a:r>
          </a:p>
          <a:p>
            <a:pPr>
              <a:buNone/>
            </a:pP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50F04-6D35-4B34-B103-63DDD4838CC8}" type="slidenum">
              <a:rPr lang="en-US"/>
              <a:pPr/>
              <a:t>6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 t="13896" r="56184" b="24849"/>
          <a:stretch>
            <a:fillRect/>
          </a:stretch>
        </p:blipFill>
        <p:spPr bwMode="auto">
          <a:xfrm>
            <a:off x="4038600" y="1447800"/>
            <a:ext cx="4857750" cy="5105400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>
            <a:off x="2971800" y="1219200"/>
            <a:ext cx="2286000" cy="9906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19400" y="4038600"/>
            <a:ext cx="1828800" cy="1524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4114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A </a:t>
            </a:r>
            <a:r>
              <a:rPr lang="en-US" sz="6600" dirty="0" smtClean="0">
                <a:solidFill>
                  <a:srgbClr val="FF0000"/>
                </a:solidFill>
              </a:rPr>
              <a:t>chart</a:t>
            </a:r>
            <a:r>
              <a:rPr lang="en-US" sz="6000" dirty="0" smtClean="0"/>
              <a:t> is to a </a:t>
            </a:r>
            <a:r>
              <a:rPr lang="en-US" sz="6000" dirty="0" smtClean="0">
                <a:solidFill>
                  <a:srgbClr val="FF0000"/>
                </a:solidFill>
              </a:rPr>
              <a:t>spreadsheet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as a picture is </a:t>
            </a:r>
            <a:br>
              <a:rPr lang="en-US" sz="6600" dirty="0" smtClean="0"/>
            </a:br>
            <a:r>
              <a:rPr lang="en-US" sz="6600" dirty="0" smtClean="0"/>
              <a:t>to a thousand words!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01000" cy="1066800"/>
          </a:xfrm>
        </p:spPr>
        <p:txBody>
          <a:bodyPr>
            <a:normAutofit/>
          </a:bodyPr>
          <a:lstStyle/>
          <a:p>
            <a:r>
              <a:rPr lang="en-US" sz="4000" b="1" dirty="0"/>
              <a:t>Examples of </a:t>
            </a:r>
            <a:r>
              <a:rPr lang="en-US" sz="4000" b="1" dirty="0" smtClean="0">
                <a:solidFill>
                  <a:srgbClr val="FF0000"/>
                </a:solidFill>
              </a:rPr>
              <a:t>Charts</a:t>
            </a:r>
            <a:r>
              <a:rPr lang="en-US" sz="4000" b="1" dirty="0" smtClean="0"/>
              <a:t> used in business:</a:t>
            </a:r>
            <a:endParaRPr lang="en-US" sz="4000" b="1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495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Represent </a:t>
            </a:r>
            <a:r>
              <a:rPr lang="en-US" sz="3200" b="1" dirty="0">
                <a:solidFill>
                  <a:srgbClr val="FF0000"/>
                </a:solidFill>
              </a:rPr>
              <a:t>sales trends </a:t>
            </a:r>
            <a:r>
              <a:rPr lang="en-US" sz="3200" b="1" dirty="0"/>
              <a:t>within </a:t>
            </a:r>
            <a:r>
              <a:rPr lang="en-US" sz="3200" b="1" dirty="0" smtClean="0"/>
              <a:t>different </a:t>
            </a:r>
            <a:r>
              <a:rPr lang="en-US" sz="3200" b="1" dirty="0"/>
              <a:t>departments</a:t>
            </a:r>
            <a:r>
              <a:rPr lang="en-US" sz="3200" dirty="0"/>
              <a:t> of a </a:t>
            </a:r>
            <a:r>
              <a:rPr lang="en-US" sz="3200" dirty="0" smtClean="0"/>
              <a:t>store</a:t>
            </a:r>
            <a:endParaRPr lang="en-US" sz="3200" dirty="0"/>
          </a:p>
          <a:p>
            <a:r>
              <a:rPr lang="en-US" sz="3200" dirty="0" smtClean="0"/>
              <a:t>Represent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rgbClr val="FF0000"/>
                </a:solidFill>
              </a:rPr>
              <a:t>contribution of individual </a:t>
            </a:r>
            <a:r>
              <a:rPr lang="en-US" sz="3200" b="1" dirty="0"/>
              <a:t>employee sales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to the total </a:t>
            </a:r>
            <a:r>
              <a:rPr lang="en-US" sz="3200" b="1" dirty="0"/>
              <a:t>sales </a:t>
            </a:r>
            <a:r>
              <a:rPr lang="en-US" sz="3200" dirty="0"/>
              <a:t>for a </a:t>
            </a:r>
            <a:r>
              <a:rPr lang="en-US" sz="3200" dirty="0" smtClean="0"/>
              <a:t>company</a:t>
            </a:r>
            <a:endParaRPr lang="en-US" sz="3200" dirty="0"/>
          </a:p>
          <a:p>
            <a:r>
              <a:rPr lang="en-US" sz="3200" dirty="0" smtClean="0"/>
              <a:t>Represent </a:t>
            </a:r>
            <a:r>
              <a:rPr lang="en-US" sz="3200" dirty="0"/>
              <a:t>the </a:t>
            </a:r>
            <a:r>
              <a:rPr lang="en-US" sz="3200" b="1" dirty="0">
                <a:solidFill>
                  <a:srgbClr val="FF0000"/>
                </a:solidFill>
              </a:rPr>
              <a:t>percent</a:t>
            </a:r>
            <a:r>
              <a:rPr lang="en-US" sz="3200" b="1" dirty="0"/>
              <a:t> of each expense to total </a:t>
            </a:r>
            <a:r>
              <a:rPr lang="en-US" sz="3200" b="1" dirty="0" smtClean="0"/>
              <a:t>expenses</a:t>
            </a:r>
            <a:endParaRPr lang="en-US" sz="3200" b="1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Analyze</a:t>
            </a:r>
            <a:r>
              <a:rPr lang="en-US" sz="3200" dirty="0" smtClean="0"/>
              <a:t> stock prices and </a:t>
            </a:r>
            <a:r>
              <a:rPr lang="en-US" sz="3200" b="1" dirty="0" smtClean="0"/>
              <a:t>explain the  </a:t>
            </a:r>
            <a:r>
              <a:rPr lang="en-US" sz="3200" b="1" dirty="0"/>
              <a:t>fluctuations</a:t>
            </a:r>
            <a:r>
              <a:rPr lang="en-US" sz="3200" dirty="0"/>
              <a:t> to </a:t>
            </a:r>
            <a:r>
              <a:rPr lang="en-US" sz="3200" dirty="0" smtClean="0"/>
              <a:t>stockholders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4.02 Understand charts/graphs used in business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50F04-6D35-4B34-B103-63DDD4838CC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676400"/>
            <a:ext cx="7851648" cy="23622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Components of </a:t>
            </a:r>
            <a:br>
              <a:rPr lang="en-US" sz="6600" b="1" dirty="0" smtClean="0"/>
            </a:br>
            <a:r>
              <a:rPr lang="en-US" sz="6600" b="1" dirty="0" smtClean="0">
                <a:solidFill>
                  <a:srgbClr val="FF0000"/>
                </a:solidFill>
              </a:rPr>
              <a:t>Graphs</a:t>
            </a:r>
            <a:r>
              <a:rPr lang="en-US" sz="6600" b="1" dirty="0" smtClean="0"/>
              <a:t> </a:t>
            </a:r>
            <a:r>
              <a:rPr lang="en-US" sz="6600" b="1" dirty="0"/>
              <a:t>and </a:t>
            </a:r>
            <a:r>
              <a:rPr lang="en-US" sz="6600" b="1" dirty="0" smtClean="0">
                <a:solidFill>
                  <a:srgbClr val="FF0000"/>
                </a:solidFill>
              </a:rPr>
              <a:t>Charts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1651</TotalTime>
  <Words>1140</Words>
  <Application>Microsoft Office PowerPoint</Application>
  <PresentationFormat>On-screen Show (4:3)</PresentationFormat>
  <Paragraphs>289</Paragraphs>
  <Slides>29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Flow</vt:lpstr>
      <vt:lpstr>Chart</vt:lpstr>
      <vt:lpstr>Chart and Graphs used in Business  CHART COMPONENTS</vt:lpstr>
      <vt:lpstr>   Purpose of Charts and Graphs  </vt:lpstr>
      <vt:lpstr>Why do you need to learn about charts?  </vt:lpstr>
      <vt:lpstr>Is it a Chart or a Graph?</vt:lpstr>
      <vt:lpstr>Is it a Chart or a Graph?</vt:lpstr>
      <vt:lpstr>PowerPoint Presentation</vt:lpstr>
      <vt:lpstr>A chart is to a spreadsheet as a picture is  to a thousand words!</vt:lpstr>
      <vt:lpstr>Examples of Charts used in business:</vt:lpstr>
      <vt:lpstr>Components of  Graphs and Charts</vt:lpstr>
      <vt:lpstr>Components of Graphs</vt:lpstr>
      <vt:lpstr>PowerPoint Presentation</vt:lpstr>
      <vt:lpstr>PowerPoint Presentation</vt:lpstr>
      <vt:lpstr>PowerPoint Presentation</vt:lpstr>
      <vt:lpstr>Data Series</vt:lpstr>
      <vt:lpstr>Gridline</vt:lpstr>
      <vt:lpstr>Example</vt:lpstr>
      <vt:lpstr>     Plot Area</vt:lpstr>
      <vt:lpstr>Tick Mark</vt:lpstr>
      <vt:lpstr>Components of Charts</vt:lpstr>
      <vt:lpstr>     Legend</vt:lpstr>
      <vt:lpstr>Data Label</vt:lpstr>
      <vt:lpstr>Example</vt:lpstr>
      <vt:lpstr>Chart Title</vt:lpstr>
      <vt:lpstr>Example</vt:lpstr>
      <vt:lpstr>   Axis Titles </vt:lpstr>
      <vt:lpstr>PowerPoint Presentation</vt:lpstr>
      <vt:lpstr>PowerPoint Presentation</vt:lpstr>
      <vt:lpstr>Embedded Chart  or a  Separate Chart</vt:lpstr>
      <vt:lpstr>Linked Chart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CAI Team</dc:creator>
  <cp:lastModifiedBy>Teacher</cp:lastModifiedBy>
  <cp:revision>76</cp:revision>
  <dcterms:created xsi:type="dcterms:W3CDTF">2006-09-12T14:11:55Z</dcterms:created>
  <dcterms:modified xsi:type="dcterms:W3CDTF">2013-06-04T12:50:04Z</dcterms:modified>
</cp:coreProperties>
</file>