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0" r:id="rId3"/>
    <p:sldId id="264" r:id="rId4"/>
    <p:sldId id="330" r:id="rId5"/>
    <p:sldId id="291" r:id="rId6"/>
    <p:sldId id="257" r:id="rId7"/>
    <p:sldId id="331" r:id="rId8"/>
    <p:sldId id="307" r:id="rId9"/>
    <p:sldId id="308" r:id="rId10"/>
    <p:sldId id="309" r:id="rId11"/>
    <p:sldId id="310" r:id="rId12"/>
    <p:sldId id="286" r:id="rId13"/>
    <p:sldId id="328" r:id="rId14"/>
    <p:sldId id="258" r:id="rId15"/>
    <p:sldId id="312" r:id="rId16"/>
    <p:sldId id="313" r:id="rId17"/>
    <p:sldId id="314" r:id="rId18"/>
    <p:sldId id="315" r:id="rId19"/>
    <p:sldId id="316" r:id="rId20"/>
    <p:sldId id="287" r:id="rId21"/>
    <p:sldId id="329" r:id="rId22"/>
    <p:sldId id="259" r:id="rId23"/>
    <p:sldId id="318" r:id="rId24"/>
    <p:sldId id="319" r:id="rId25"/>
    <p:sldId id="320" r:id="rId26"/>
    <p:sldId id="321" r:id="rId27"/>
    <p:sldId id="288" r:id="rId28"/>
    <p:sldId id="261" r:id="rId29"/>
    <p:sldId id="323" r:id="rId30"/>
    <p:sldId id="324" r:id="rId31"/>
    <p:sldId id="325" r:id="rId32"/>
    <p:sldId id="326" r:id="rId33"/>
    <p:sldId id="289" r:id="rId34"/>
    <p:sldId id="262" r:id="rId35"/>
    <p:sldId id="305" r:id="rId36"/>
    <p:sldId id="263" r:id="rId37"/>
    <p:sldId id="293" r:id="rId38"/>
    <p:sldId id="298" r:id="rId39"/>
    <p:sldId id="303" r:id="rId40"/>
    <p:sldId id="299" r:id="rId41"/>
    <p:sldId id="300" r:id="rId42"/>
    <p:sldId id="302" r:id="rId43"/>
    <p:sldId id="301" r:id="rId4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4.02 Types of Charts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024FB85-1010-4059-880D-FE68840C6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6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581"/>
            <a:ext cx="5486400" cy="41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4.02 Types of Charts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CC47EAB-7679-419D-8FE2-7B6319E39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72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FDC7F-11EB-4F1E-80D3-7EF503ED9C4F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B7818-D960-43E4-ABBF-D69FFE9BD575}" type="slidenum">
              <a:rPr lang="en-US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44E2F-D4AF-4D15-A014-970BB9A26189}" type="slidenum">
              <a:rPr lang="en-US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7B966-E848-48D8-88A5-C93BE062A9EB}" type="slidenum">
              <a:rPr lang="en-US"/>
              <a:pPr/>
              <a:t>14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components are displayed in the order presented in the spreadsheet.  </a:t>
            </a:r>
          </a:p>
          <a:p>
            <a:r>
              <a:rPr lang="en-US"/>
              <a:t>What was the total sales for the first quarter?  About $18,000</a:t>
            </a:r>
          </a:p>
          <a:p>
            <a:r>
              <a:rPr lang="en-US"/>
              <a:t>How much did printer sales contribute to the total sales for the first quarter?  $5,000</a:t>
            </a:r>
          </a:p>
          <a:p>
            <a:r>
              <a:rPr lang="en-US"/>
              <a:t>How would you determine the percent of sales for printers to the total sales for the first quarter?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E955-0786-4AF5-B5F0-9DDFAA8DB21B}" type="slidenum">
              <a:rPr lang="en-US"/>
              <a:pPr/>
              <a:t>15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C97B3-42EB-45E5-8A0E-DCC644F6A210}" type="slidenum">
              <a:rPr lang="en-US"/>
              <a:pPr/>
              <a:t>16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97C41-E96D-4618-ACA9-4CDF2C59696B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0A3CA-E93B-40BA-B071-A204BBD53B0D}" type="slidenum">
              <a:rPr lang="en-US"/>
              <a:pPr/>
              <a:t>18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AE3A3-1A99-4CFB-875F-94CC86C54FEA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591AA-2B88-47E3-8930-0622841FADD8}" type="slidenum">
              <a:rPr lang="en-US"/>
              <a:pPr/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ED6CD-68E3-407C-93AD-738CFE25533B}" type="slidenum">
              <a:rPr lang="en-US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B37F0-0275-473B-AD64-E3E16593D1F3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56632-3124-49A4-9BDF-78DFC1BBEF7C}" type="slidenum">
              <a:rPr lang="en-US"/>
              <a:pPr/>
              <a:t>23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15460-5880-459E-9116-3E63520678CC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354AF-6C13-4A83-8E7C-72219DBFFD32}" type="slidenum">
              <a:rPr lang="en-US"/>
              <a:pPr/>
              <a:t>25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B50E5-EC26-4C49-A3EC-25FB99E15B18}" type="slidenum">
              <a:rPr lang="en-US"/>
              <a:pPr/>
              <a:t>26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6828B-B1A7-4A10-BA87-026868CC8CBF}" type="slidenum">
              <a:rPr lang="en-US"/>
              <a:pPr/>
              <a:t>27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55964-73AB-42EE-9D6E-133E44FEE202}" type="slidenum">
              <a:rPr lang="en-US"/>
              <a:pPr/>
              <a:t>28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864D-E1AF-4F24-BDEF-368BBF479DD1}" type="slidenum">
              <a:rPr lang="en-US"/>
              <a:pPr/>
              <a:t>29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BD81A-69C5-4C5E-A6AE-76E5DF70F5A7}" type="slidenum">
              <a:rPr lang="en-US"/>
              <a:pPr/>
              <a:t>30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170F1-E59D-403E-8C3A-7F9AB747D5D3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BC62F-C7C6-4AA2-9536-5D417182B28E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4B87A-5C81-4E80-9E38-CEE9BFBE7020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C089-DF62-4C08-A700-D35DF1F6B0C0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DBE3F-AFCA-47F8-B1C0-E3C0D882E919}" type="slidenum">
              <a:rPr lang="en-US"/>
              <a:pPr/>
              <a:t>34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C089-DF62-4C08-A700-D35DF1F6B0C0}" type="slidenum">
              <a:rPr lang="en-US"/>
              <a:pPr/>
              <a:t>35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615F6-6719-4BA8-844C-9B8CAED5F226}" type="slidenum">
              <a:rPr lang="en-US"/>
              <a:pPr/>
              <a:t>36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E066-760D-4D65-B163-5269B48793DB}" type="slidenum">
              <a:rPr lang="en-US"/>
              <a:pPr/>
              <a:t>37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Stacked bar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Line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Bar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Exploded pie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Pie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XY Scatter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9FD91-76AE-43EC-B746-4C2EECE4299B}" type="slidenum">
              <a:rPr lang="en-US"/>
              <a:pPr/>
              <a:t>38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E3496-84C9-44F3-8F5C-6AC3C480011F}" type="slidenum">
              <a:rPr lang="en-US"/>
              <a:pPr/>
              <a:t>39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A8BDD-534F-44F8-BB54-EE0D6E223CE0}" type="slidenum">
              <a:rPr lang="en-US"/>
              <a:pPr/>
              <a:t>40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E1697-1A00-45AB-A8FE-278DC168F5A4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8AEA4-3C90-407D-B392-D971E224C95A}" type="slidenum">
              <a:rPr lang="en-US"/>
              <a:pPr/>
              <a:t>42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5FEAA-7854-4D38-9D7B-74843BA2CE04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22CE6-4822-4DF2-B31B-FD93C8DADBB8}" type="slidenum">
              <a:rPr lang="en-US"/>
              <a:pPr/>
              <a:t>43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C7CD9-5FB7-4D0E-8FE3-D89DC8030E2F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group attends assemblies most consistently? – The sophomores have the most consistent attendance as evidenced by the green bars.</a:t>
            </a:r>
          </a:p>
          <a:p>
            <a:r>
              <a:rPr lang="en-US"/>
              <a:t>Which group attends the assemblies most inconsistently?  The seniors.  Their attendance increases in January and February, shows a dramatic increase in March, and declines by more than half in April.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BE955-0786-4AF5-B5F0-9DDFAA8DB21B}" type="slidenum">
              <a:rPr lang="en-US"/>
              <a:pPr/>
              <a:t>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30452-6FAE-4B85-A5CE-B93FC4016084}" type="slidenum">
              <a:rPr lang="en-US"/>
              <a:pPr/>
              <a:t>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0BE0E-D5ED-41E5-B67A-1629456A78EE}" type="slidenum">
              <a:rPr lang="en-US"/>
              <a:pPr/>
              <a:t>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4.02 Types of Charts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E7145-AC07-4D89-849A-AB3B1D426B03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9D8E-5C6D-4302-BA94-27D7E261C3E9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z="1000" smtClean="0"/>
              <a:t>Slide </a:t>
            </a:r>
            <a:fld id="{6A659D56-19C9-4152-8AD1-2E3FC97FE469}" type="slidenum">
              <a:rPr lang="en-US" sz="1000" smtClean="0"/>
              <a:pPr/>
              <a:t>‹#›</a:t>
            </a:fld>
            <a:endParaRPr lang="en-US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0F0E-3E28-4729-B98E-984445B4A3E1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FCD458B-A349-404F-A791-085B41254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267-BDD7-4D50-B079-6F85694AD458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FF92E0D-9313-4DB5-BA16-6ED5C075D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629400"/>
            <a:ext cx="556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7B9E47C-30EB-4BDD-9BA9-74F881AEF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629400"/>
            <a:ext cx="556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96AB126-7477-4243-BE45-0C65541FA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92F6-32D2-453B-B4A4-39305C063053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2F6120-7509-4536-B7FA-06D5B8081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B139-BF39-4466-9918-6B6DDFDB299B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FF6DD70-A5A2-4E84-A5F2-5354B747E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C449-A47F-47C3-8292-AC91603A71D1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C7E6C75-AA13-444D-8E16-C155B9033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4C6A-A983-448F-8BBE-C9BE828810F5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414DBAC-5FFE-4FDF-AB67-C861E8A1C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387B-516F-45A4-B78D-2456C21225BF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DDB4BC0-8E6E-4D0B-B733-8C1651FE8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E600-646E-427B-BADC-FA3694193098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4E10-882E-4F74-84B7-DC02064AFE9F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87639FA-0C72-411B-812B-A6B4A734B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D3D3-F787-4FA9-936C-02140C419E87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43C01F92-C34C-43B7-8D68-DDE3BD0804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DD3114-CEC3-41F6-8FFE-46E1D0C8D7C3}" type="datetime1">
              <a:rPr lang="en-US" smtClean="0"/>
              <a:pPr/>
              <a:t>6/4/2013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977CA14B-1467-4F2F-ACC2-2E83D36146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7.xls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19.xls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8.xml"/><Relationship Id="rId7" Type="http://schemas.openxmlformats.org/officeDocument/2006/relationships/slide" Target="slide4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20.xls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21.xls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slide" Target="slide37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22.xls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23.xls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24.xls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MPj04027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1800"/>
            <a:ext cx="8229600" cy="59896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4953000" cy="914400"/>
          </a:xfrm>
          <a:solidFill>
            <a:schemeClr val="accent1"/>
          </a:solidFill>
          <a:ln>
            <a:solidFill>
              <a:srgbClr val="FF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Types of Charts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324600"/>
            <a:ext cx="838200" cy="365125"/>
          </a:xfrm>
        </p:spPr>
        <p:txBody>
          <a:bodyPr/>
          <a:lstStyle/>
          <a:p>
            <a:r>
              <a:rPr lang="en-US" dirty="0"/>
              <a:t>Slide </a:t>
            </a:r>
            <a:fld id="{C488AEE7-843B-4E0B-810A-6754AFCC44F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XY Scatter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066800"/>
          <a:ext cx="67818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Chart" r:id="rId5" imgW="5410360" imgH="3429160" progId="Excel.Sheet.8">
                  <p:embed/>
                </p:oleObj>
              </mc:Choice>
              <mc:Fallback>
                <p:oleObj name="Chart" r:id="rId5" imgW="541036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781800" cy="4298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is trying to determine if there is a correlation between the month and the attendance </a:t>
            </a:r>
            <a:r>
              <a:rPr lang="en-US" dirty="0" smtClean="0">
                <a:latin typeface="Arial" charset="0"/>
              </a:rPr>
              <a:t>rate.</a:t>
            </a:r>
            <a:endParaRPr lang="en-US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172200"/>
            <a:ext cx="1219200" cy="365125"/>
          </a:xfrm>
        </p:spPr>
        <p:txBody>
          <a:bodyPr/>
          <a:lstStyle/>
          <a:p>
            <a:r>
              <a:rPr lang="en-US" dirty="0"/>
              <a:t>Slide </a:t>
            </a:r>
            <a:fld id="{104420CC-FD63-432E-95B8-7E7EA6FE4B7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733800" y="1066800"/>
          <a:ext cx="4781550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Chart" r:id="rId5" imgW="3867110" imgH="3429160" progId="Excel.Sheet.8">
                  <p:embed/>
                </p:oleObj>
              </mc:Choice>
              <mc:Fallback>
                <p:oleObj name="Chart" r:id="rId5" imgW="386711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066800"/>
                        <a:ext cx="4781550" cy="4240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89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Finally, this chart is </a:t>
            </a:r>
            <a:r>
              <a:rPr lang="en-US" u="sng" dirty="0">
                <a:latin typeface="Arial" charset="0"/>
              </a:rPr>
              <a:t>useless</a:t>
            </a:r>
            <a:r>
              <a:rPr lang="en-US" dirty="0">
                <a:latin typeface="Arial" charset="0"/>
              </a:rPr>
              <a:t> for representing the data because it only allows for one data series.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Stacked Bar Chart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dirty="0" smtClean="0"/>
              <a:t>A </a:t>
            </a:r>
            <a:r>
              <a:rPr lang="en-US" sz="4600" b="1" dirty="0" smtClean="0">
                <a:solidFill>
                  <a:srgbClr val="FF0000"/>
                </a:solidFill>
              </a:rPr>
              <a:t>Stacked Bar Chart</a:t>
            </a:r>
            <a:r>
              <a:rPr lang="en-US" sz="4600" dirty="0" smtClean="0"/>
              <a:t> is used to </a:t>
            </a:r>
            <a:r>
              <a:rPr lang="en-US" sz="4600" b="1" dirty="0" smtClean="0">
                <a:solidFill>
                  <a:srgbClr val="FF0000"/>
                </a:solidFill>
              </a:rPr>
              <a:t>represent the sum of more than one value and compare the contribution of individuals to the whole.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800" b="1" dirty="0" smtClean="0">
                <a:solidFill>
                  <a:schemeClr val="tx2"/>
                </a:solidFill>
                <a:cs typeface="Times New Roman" pitchFamily="18" charset="0"/>
              </a:rPr>
              <a:t>such as, to compare the total sales for three components/departments to the whole sales for a store.</a:t>
            </a:r>
            <a:endParaRPr lang="en-US" sz="3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n-US" sz="4600" dirty="0" smtClean="0"/>
              <a:t>A </a:t>
            </a:r>
            <a:r>
              <a:rPr lang="en-US" sz="4600" b="1" dirty="0" smtClean="0">
                <a:solidFill>
                  <a:srgbClr val="FF0000"/>
                </a:solidFill>
              </a:rPr>
              <a:t>Bar</a:t>
            </a:r>
            <a:r>
              <a:rPr lang="en-US" sz="4600" dirty="0" smtClean="0"/>
              <a:t> or a </a:t>
            </a:r>
            <a:r>
              <a:rPr lang="en-US" sz="4600" b="1" dirty="0" smtClean="0">
                <a:solidFill>
                  <a:srgbClr val="FF0000"/>
                </a:solidFill>
              </a:rPr>
              <a:t>Stacked Bar Chart</a:t>
            </a:r>
            <a:r>
              <a:rPr lang="en-US" sz="4600" dirty="0" smtClean="0"/>
              <a:t> is a </a:t>
            </a:r>
            <a:r>
              <a:rPr lang="en-US" sz="4600" b="1" dirty="0" smtClean="0">
                <a:solidFill>
                  <a:srgbClr val="FF0000"/>
                </a:solidFill>
              </a:rPr>
              <a:t>series of horizontal bars</a:t>
            </a:r>
            <a:r>
              <a:rPr lang="en-US" sz="4600" dirty="0" smtClean="0"/>
              <a:t>, each representative of a data series.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cs typeface="Times New Roman" pitchFamily="18" charset="0"/>
              </a:rPr>
              <a:t>Each </a:t>
            </a:r>
            <a:r>
              <a:rPr lang="en-US" sz="3400" dirty="0">
                <a:cs typeface="Times New Roman" pitchFamily="18" charset="0"/>
              </a:rPr>
              <a:t>bar is divided into </a:t>
            </a:r>
            <a:r>
              <a:rPr lang="en-US" sz="3400" b="1" dirty="0">
                <a:cs typeface="Times New Roman" pitchFamily="18" charset="0"/>
              </a:rPr>
              <a:t>two or more parts 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cs typeface="Times New Roman" pitchFamily="18" charset="0"/>
              </a:rPr>
              <a:t>The length of the stacked bar represents a </a:t>
            </a:r>
            <a:r>
              <a:rPr lang="en-US" sz="3400" b="1" dirty="0" smtClean="0">
                <a:cs typeface="Times New Roman" pitchFamily="18" charset="0"/>
              </a:rPr>
              <a:t>total.</a:t>
            </a:r>
            <a:endParaRPr lang="en-US" sz="3400" b="1" dirty="0">
              <a:cs typeface="Times New Roman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85CE801-16A5-47BF-95D5-3C1B86A51703}" type="slidenum">
              <a:rPr lang="en-US"/>
              <a:pPr/>
              <a:t>12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8600" y="11430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6688" indent="-1666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2500">
              <a:latin typeface="Tahoma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41346" t="44872" r="47276" b="47008"/>
          <a:stretch>
            <a:fillRect/>
          </a:stretch>
        </p:blipFill>
        <p:spPr bwMode="auto">
          <a:xfrm>
            <a:off x="7391400" y="4876800"/>
            <a:ext cx="121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96" decel="100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96" decel="100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962" t="21154" r="48878" b="5769"/>
          <a:stretch>
            <a:fillRect/>
          </a:stretch>
        </p:blipFill>
        <p:spPr bwMode="auto">
          <a:xfrm>
            <a:off x="2824162" y="1519222"/>
            <a:ext cx="4795838" cy="44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Another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Stacked Bar Chart </a:t>
            </a: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Question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The CTE Dept. has received test scores for the first semester. </a:t>
            </a:r>
          </a:p>
          <a:p>
            <a:r>
              <a:rPr lang="en-US" sz="1800" dirty="0" smtClean="0"/>
              <a:t>The Dept. chair wants to see how each area (Business, Marketing, Technology) contributed to the combined score.</a:t>
            </a:r>
          </a:p>
          <a:p>
            <a:r>
              <a:rPr lang="en-US" sz="1800" dirty="0" smtClean="0"/>
              <a:t>What is the best chart type to use?</a:t>
            </a:r>
          </a:p>
          <a:p>
            <a:endParaRPr lang="en-US" sz="1800" dirty="0" smtClean="0"/>
          </a:p>
          <a:p>
            <a:r>
              <a:rPr lang="en-US" sz="1800" b="1" dirty="0" smtClean="0"/>
              <a:t>Answer</a:t>
            </a:r>
            <a:r>
              <a:rPr lang="en-US" sz="1800" dirty="0" smtClean="0"/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Stacked Bar Chart</a:t>
            </a:r>
          </a:p>
          <a:p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0" y="51816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86000" y="26670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99BD0A0-D308-4F78-AAC3-5125177A1889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Stacked Bar 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45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1800" dirty="0">
                <a:latin typeface="Arial" charset="0"/>
              </a:rPr>
              <a:t>This example shows the contributions of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three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components--</a:t>
            </a:r>
            <a:r>
              <a:rPr lang="en-US" sz="1800" dirty="0" smtClean="0">
                <a:latin typeface="Arial" charset="0"/>
              </a:rPr>
              <a:t>Computers</a:t>
            </a:r>
            <a:r>
              <a:rPr lang="en-US" sz="1800" dirty="0">
                <a:latin typeface="Arial" charset="0"/>
              </a:rPr>
              <a:t>, Printers, and </a:t>
            </a:r>
            <a:r>
              <a:rPr lang="en-US" sz="1800" dirty="0" smtClean="0">
                <a:latin typeface="Arial" charset="0"/>
              </a:rPr>
              <a:t>Monitors--to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total sales </a:t>
            </a:r>
            <a:r>
              <a:rPr lang="en-US" sz="1800" dirty="0">
                <a:latin typeface="Arial" charset="0"/>
              </a:rPr>
              <a:t>during each quarter (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three-month period</a:t>
            </a:r>
            <a:r>
              <a:rPr lang="en-US" sz="1800" dirty="0" smtClean="0">
                <a:latin typeface="Arial" charset="0"/>
              </a:rPr>
              <a:t>).</a:t>
            </a:r>
            <a:endParaRPr lang="en-US" sz="1800" dirty="0">
              <a:latin typeface="Arial" charset="0"/>
            </a:endParaRPr>
          </a:p>
          <a:p>
            <a:pPr eaLnBrk="0" hangingPunct="0"/>
            <a:endParaRPr lang="en-US" sz="1800" dirty="0">
              <a:latin typeface="Arial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143000" y="1196975"/>
          <a:ext cx="746760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5" imgW="8124685" imgH="4400670" progId="Excel.Sheet.8">
                  <p:embed/>
                </p:oleObj>
              </mc:Choice>
              <mc:Fallback>
                <p:oleObj name="Chart" r:id="rId5" imgW="8124685" imgH="440067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96975"/>
                        <a:ext cx="7467600" cy="4044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1722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4E689A0-9EDF-418B-9C21-37C4F45A650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5257800" cy="1676400"/>
          </a:xfrm>
        </p:spPr>
        <p:txBody>
          <a:bodyPr/>
          <a:lstStyle/>
          <a:p>
            <a:r>
              <a:rPr lang="en-US" sz="9600" dirty="0"/>
              <a:t>Compare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5052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43800" y="62484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C9AAAEAD-1A09-491A-8F05-ACD0442EB6B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066800"/>
          <a:ext cx="568166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Chart" r:id="rId5" imgW="4505265" imgH="3867110" progId="Excel.Sheet.8">
                  <p:embed/>
                </p:oleObj>
              </mc:Choice>
              <mc:Fallback>
                <p:oleObj name="Chart" r:id="rId5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0"/>
                        <a:ext cx="5681663" cy="487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514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This chart does </a:t>
            </a:r>
            <a:r>
              <a:rPr lang="en-US" b="1" dirty="0">
                <a:latin typeface="Tahoma" charset="0"/>
              </a:rPr>
              <a:t>not </a:t>
            </a:r>
            <a:r>
              <a:rPr lang="en-US" dirty="0">
                <a:latin typeface="Tahoma" charset="0"/>
              </a:rPr>
              <a:t>accurately represent the contributions of each part to the whole and is instead comparing them against each </a:t>
            </a:r>
            <a:r>
              <a:rPr lang="en-US" dirty="0" smtClean="0">
                <a:latin typeface="Tahoma" charset="0"/>
              </a:rPr>
              <a:t>other.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3246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4F96E55D-B16B-4A99-83AF-08828EA015A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Line</a:t>
            </a:r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671513"/>
          <a:ext cx="6400800" cy="549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Chart" r:id="rId5" imgW="4505265" imgH="3867110" progId="Excel.Sheet.8">
                  <p:embed/>
                </p:oleObj>
              </mc:Choice>
              <mc:Fallback>
                <p:oleObj name="Chart" r:id="rId5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71513"/>
                        <a:ext cx="6400800" cy="5494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1981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What about this chart?  Can you clearly identify each component’s contribution to the whole?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2484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C1459DF3-CDEE-4496-93DB-2351B83D7D4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23622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XY Scatter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838200"/>
          <a:ext cx="5910263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Chart" r:id="rId5" imgW="4505265" imgH="3867110" progId="Excel.Sheet.8">
                  <p:embed/>
                </p:oleObj>
              </mc:Choice>
              <mc:Fallback>
                <p:oleObj name="Chart" r:id="rId5" imgW="4505265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5910263" cy="5073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Why does this chart not work?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1219200" cy="365125"/>
          </a:xfrm>
        </p:spPr>
        <p:txBody>
          <a:bodyPr/>
          <a:lstStyle/>
          <a:p>
            <a:r>
              <a:rPr lang="en-US" dirty="0"/>
              <a:t>Slide </a:t>
            </a:r>
            <a:fld id="{E818524F-1357-4643-9E60-E9B53B5A25D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09800" y="657225"/>
          <a:ext cx="64770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Chart" r:id="rId5" imgW="5467470" imgH="3867110" progId="Excel.Sheet.8">
                  <p:embed/>
                </p:oleObj>
              </mc:Choice>
              <mc:Fallback>
                <p:oleObj name="Chart" r:id="rId5" imgW="5467470" imgH="38671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57225"/>
                        <a:ext cx="6477000" cy="5057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0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Tahoma" charset="0"/>
              </a:rPr>
              <a:t>This </a:t>
            </a:r>
            <a:r>
              <a:rPr lang="en-US" dirty="0">
                <a:latin typeface="Tahoma" charset="0"/>
              </a:rPr>
              <a:t>chart only looks at </a:t>
            </a:r>
            <a:r>
              <a:rPr lang="en-US" b="1" dirty="0">
                <a:latin typeface="Tahoma" charset="0"/>
              </a:rPr>
              <a:t>one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department.</a:t>
            </a: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990600"/>
          </a:xfrm>
        </p:spPr>
        <p:txBody>
          <a:bodyPr>
            <a:normAutofit/>
          </a:bodyPr>
          <a:lstStyle/>
          <a:p>
            <a:r>
              <a:rPr lang="en-US" sz="4400" b="1" dirty="0"/>
              <a:t>How do you know </a:t>
            </a:r>
            <a:r>
              <a:rPr lang="en-US" sz="4400" b="1" dirty="0" smtClean="0"/>
              <a:t>which </a:t>
            </a:r>
            <a:r>
              <a:rPr lang="en-US" sz="4400" b="1" dirty="0"/>
              <a:t>chart to use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 </a:t>
            </a:r>
            <a:r>
              <a:rPr lang="en-US" sz="3200" dirty="0"/>
              <a:t>this PowerPoint, each chart will be </a:t>
            </a:r>
            <a:r>
              <a:rPr lang="en-US" sz="3200" b="1" dirty="0"/>
              <a:t>defined</a:t>
            </a:r>
            <a:r>
              <a:rPr lang="en-US" sz="3200" dirty="0"/>
              <a:t> and </a:t>
            </a:r>
            <a:r>
              <a:rPr lang="en-US" sz="3200" b="1" dirty="0"/>
              <a:t>described</a:t>
            </a:r>
            <a:r>
              <a:rPr lang="en-US" sz="3200" dirty="0"/>
              <a:t> with an example of the </a:t>
            </a:r>
            <a:r>
              <a:rPr lang="en-US" sz="3200" b="1" dirty="0"/>
              <a:t>data</a:t>
            </a:r>
            <a:r>
              <a:rPr lang="en-US" sz="3200" dirty="0"/>
              <a:t> </a:t>
            </a:r>
            <a:r>
              <a:rPr lang="en-US" sz="3200" b="1" dirty="0"/>
              <a:t>it is most appropriately suited to </a:t>
            </a:r>
            <a:r>
              <a:rPr lang="en-US" sz="3200" b="1" dirty="0" smtClean="0"/>
              <a:t>represent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How are charts used in other classes?</a:t>
            </a:r>
          </a:p>
          <a:p>
            <a:pPr lvl="1"/>
            <a:r>
              <a:rPr lang="en-US" sz="3000" dirty="0" smtClean="0">
                <a:solidFill>
                  <a:schemeClr val="tx2"/>
                </a:solidFill>
              </a:rPr>
              <a:t>Are </a:t>
            </a:r>
            <a:r>
              <a:rPr lang="en-US" sz="3000" b="1" dirty="0" smtClean="0">
                <a:solidFill>
                  <a:schemeClr val="tx2"/>
                </a:solidFill>
              </a:rPr>
              <a:t>charts</a:t>
            </a:r>
            <a:r>
              <a:rPr lang="en-US" sz="3000" dirty="0" smtClean="0">
                <a:solidFill>
                  <a:schemeClr val="tx2"/>
                </a:solidFill>
              </a:rPr>
              <a:t> used in Algebra? Why?</a:t>
            </a:r>
          </a:p>
          <a:p>
            <a:pPr lvl="1"/>
            <a:r>
              <a:rPr lang="en-US" sz="3000" dirty="0" smtClean="0">
                <a:solidFill>
                  <a:schemeClr val="tx2"/>
                </a:solidFill>
              </a:rPr>
              <a:t>Are </a:t>
            </a:r>
            <a:r>
              <a:rPr lang="en-US" sz="3000" b="1" dirty="0" smtClean="0">
                <a:solidFill>
                  <a:schemeClr val="tx2"/>
                </a:solidFill>
              </a:rPr>
              <a:t>charts</a:t>
            </a:r>
            <a:r>
              <a:rPr lang="en-US" sz="3000" dirty="0" smtClean="0">
                <a:solidFill>
                  <a:schemeClr val="tx2"/>
                </a:solidFill>
              </a:rPr>
              <a:t> used in Social Studies? Why?</a:t>
            </a:r>
          </a:p>
          <a:p>
            <a:pPr lvl="1"/>
            <a:r>
              <a:rPr lang="en-US" sz="3000" dirty="0" smtClean="0">
                <a:solidFill>
                  <a:schemeClr val="tx2"/>
                </a:solidFill>
              </a:rPr>
              <a:t>Are </a:t>
            </a:r>
            <a:r>
              <a:rPr lang="en-US" sz="3000" b="1" dirty="0" smtClean="0">
                <a:solidFill>
                  <a:schemeClr val="tx2"/>
                </a:solidFill>
              </a:rPr>
              <a:t>charts</a:t>
            </a:r>
            <a:r>
              <a:rPr lang="en-US" sz="3000" dirty="0" smtClean="0">
                <a:solidFill>
                  <a:schemeClr val="tx2"/>
                </a:solidFill>
              </a:rPr>
              <a:t> used in English? Why?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5FE1F3F-B1DE-4E5C-B647-39C0D3FE994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96" decel="100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96" decel="100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96" decel="100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Line </a:t>
            </a:r>
            <a:r>
              <a:rPr lang="en-US" sz="4800" b="1" dirty="0" smtClean="0">
                <a:solidFill>
                  <a:srgbClr val="FF0000"/>
                </a:solidFill>
              </a:rPr>
              <a:t>Chart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3200" dirty="0" smtClean="0"/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Line Chart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used to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show trends or changes in data over time.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such as, growth in sales over several quarters.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Line Chart</a:t>
            </a:r>
            <a:r>
              <a:rPr lang="en-US" sz="3200" dirty="0" smtClean="0"/>
              <a:t> is  a </a:t>
            </a:r>
            <a:r>
              <a:rPr lang="en-US" sz="3200" b="1" dirty="0" smtClean="0">
                <a:solidFill>
                  <a:srgbClr val="FF0000"/>
                </a:solidFill>
              </a:rPr>
              <a:t>series of data points connected by horizontal lines</a:t>
            </a:r>
            <a:r>
              <a:rPr lang="en-US" sz="3200" dirty="0" smtClean="0"/>
              <a:t>, each representing a series of data.</a:t>
            </a:r>
          </a:p>
          <a:p>
            <a:pPr>
              <a:lnSpc>
                <a:spcPct val="90000"/>
              </a:lnSpc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6DC9ABE-D5C3-4104-BBF4-F2E27FB6B5F4}" type="slidenum">
              <a:rPr lang="en-US"/>
              <a:pPr/>
              <a:t>20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36058" t="51282" r="30769" b="38248"/>
          <a:stretch>
            <a:fillRect/>
          </a:stretch>
        </p:blipFill>
        <p:spPr bwMode="auto">
          <a:xfrm>
            <a:off x="5257800" y="457200"/>
            <a:ext cx="3200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8281CB-12EC-43CD-95F3-513281112D7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21795" r="18910" b="13675"/>
          <a:stretch>
            <a:fillRect/>
          </a:stretch>
        </p:blipFill>
        <p:spPr bwMode="auto">
          <a:xfrm>
            <a:off x="2819400" y="13716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228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Question</a:t>
            </a:r>
            <a:r>
              <a:rPr lang="en-US" sz="1800" dirty="0" smtClean="0"/>
              <a:t>: </a:t>
            </a:r>
          </a:p>
          <a:p>
            <a:r>
              <a:rPr lang="en-US" sz="1800" dirty="0" smtClean="0"/>
              <a:t>The CTE Dept. Chair is reviewing  test scores and wants to see the </a:t>
            </a:r>
            <a:r>
              <a:rPr lang="en-US" sz="1800" b="1" dirty="0" smtClean="0">
                <a:solidFill>
                  <a:srgbClr val="FF0000"/>
                </a:solidFill>
              </a:rPr>
              <a:t>trends of  the scores</a:t>
            </a:r>
            <a:r>
              <a:rPr lang="en-US" sz="1800" dirty="0" smtClean="0"/>
              <a:t> of students in these 3 areas (Business, Marketing, Technology) for the past 5 years.</a:t>
            </a:r>
          </a:p>
          <a:p>
            <a:endParaRPr lang="en-US" sz="1800" dirty="0" smtClean="0"/>
          </a:p>
          <a:p>
            <a:r>
              <a:rPr lang="en-US" sz="1800" dirty="0" smtClean="0"/>
              <a:t>What is the best chart type to use?</a:t>
            </a:r>
          </a:p>
          <a:p>
            <a:endParaRPr lang="en-US" sz="1800" dirty="0" smtClean="0"/>
          </a:p>
          <a:p>
            <a:r>
              <a:rPr lang="en-US" sz="1800" b="1" dirty="0" smtClean="0"/>
              <a:t>Answer</a:t>
            </a:r>
            <a:r>
              <a:rPr lang="en-US" sz="1800" dirty="0" smtClean="0"/>
              <a:t>: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Line Chart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</a:t>
            </a:r>
            <a:r>
              <a:rPr lang="en-US" sz="3600" b="1" dirty="0" smtClean="0">
                <a:solidFill>
                  <a:srgbClr val="FF0000"/>
                </a:solidFill>
              </a:rPr>
              <a:t>Line Chart </a:t>
            </a:r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EC534CC-0F85-4055-8561-86861D36839A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Line Chart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2819400" cy="418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18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Which department showed the most growth?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>
                <a:latin typeface="Arial" charset="0"/>
              </a:rPr>
              <a:t>Which department showed a steady increase in sales?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>
                <a:latin typeface="Arial" charset="0"/>
              </a:rPr>
              <a:t>Which department showed a decline in sales?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048000" y="1371600"/>
          <a:ext cx="5667375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5" imgW="5514955" imgH="4019510" progId="Excel.Sheet.8">
                  <p:embed/>
                </p:oleObj>
              </mc:Choice>
              <mc:Fallback>
                <p:oleObj name="Chart" r:id="rId5" imgW="5514955" imgH="401951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1600"/>
                        <a:ext cx="5667375" cy="4130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172200"/>
            <a:ext cx="762000" cy="365125"/>
          </a:xfrm>
        </p:spPr>
        <p:txBody>
          <a:bodyPr/>
          <a:lstStyle/>
          <a:p>
            <a:r>
              <a:rPr lang="en-US" dirty="0"/>
              <a:t>Slide </a:t>
            </a:r>
            <a:fld id="{DA3728E2-143C-4511-95F3-B68DDF2C6BF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5257800" cy="1676400"/>
          </a:xfrm>
        </p:spPr>
        <p:txBody>
          <a:bodyPr/>
          <a:lstStyle/>
          <a:p>
            <a:r>
              <a:rPr lang="en-US" sz="9600" dirty="0"/>
              <a:t>Compare</a:t>
            </a: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276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1DE329C4-3388-4B8F-8E24-C631FD27AC4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05200" y="1020763"/>
          <a:ext cx="5257800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Chart" r:id="rId5" imgW="3143290" imgH="2895600" progId="Excel.Sheet.8">
                  <p:embed/>
                </p:oleObj>
              </mc:Choice>
              <mc:Fallback>
                <p:oleObj name="Chart" r:id="rId5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20763"/>
                        <a:ext cx="5257800" cy="4843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312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To analyze the trends in this chart, the reader must read each data series separately and then make comparisons and </a:t>
            </a:r>
            <a:r>
              <a:rPr lang="en-US" dirty="0" smtClean="0">
                <a:latin typeface="Arial" charset="0"/>
              </a:rPr>
              <a:t>generalizations.  </a:t>
            </a: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However, in the previous Line </a:t>
            </a:r>
            <a:r>
              <a:rPr lang="en-US" dirty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hart</a:t>
            </a:r>
            <a:r>
              <a:rPr lang="en-US" dirty="0">
                <a:latin typeface="Arial" charset="0"/>
              </a:rPr>
              <a:t>, trends were clearly and quickly analyzed just by looking at the </a:t>
            </a:r>
            <a:r>
              <a:rPr lang="en-US" dirty="0" smtClean="0">
                <a:latin typeface="Arial" charset="0"/>
              </a:rPr>
              <a:t>lines.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2672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248400"/>
            <a:ext cx="838200" cy="365125"/>
          </a:xfrm>
        </p:spPr>
        <p:txBody>
          <a:bodyPr/>
          <a:lstStyle/>
          <a:p>
            <a:r>
              <a:rPr lang="en-US" dirty="0"/>
              <a:t>Slide </a:t>
            </a:r>
            <a:fld id="{F5C70F0F-62C6-4292-8118-947BEDB26383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/>
              <a:t>Stacked Bar</a:t>
            </a: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97188" y="1069975"/>
          <a:ext cx="5846762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Chart" r:id="rId5" imgW="3171845" imgH="2895600" progId="Excel.Sheet.8">
                  <p:embed/>
                </p:oleObj>
              </mc:Choice>
              <mc:Fallback>
                <p:oleObj name="Chart" r:id="rId5" imgW="3171845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1069975"/>
                        <a:ext cx="5846762" cy="5337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Does this chart describe trends?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5814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96200" y="6248400"/>
            <a:ext cx="1143000" cy="365125"/>
          </a:xfrm>
        </p:spPr>
        <p:txBody>
          <a:bodyPr/>
          <a:lstStyle/>
          <a:p>
            <a:r>
              <a:rPr lang="en-US" dirty="0"/>
              <a:t>Slide </a:t>
            </a:r>
            <a:fld id="{515520F2-AC5B-4260-934B-708B06D4E7E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62200" y="1222375"/>
          <a:ext cx="632460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Chart" r:id="rId5" imgW="4838620" imgH="3152915" progId="Excel.Sheet.8">
                  <p:embed/>
                </p:oleObj>
              </mc:Choice>
              <mc:Fallback>
                <p:oleObj name="Chart" r:id="rId5" imgW="4838620" imgH="315291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22375"/>
                        <a:ext cx="6324600" cy="4121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The pie chart </a:t>
            </a:r>
            <a:r>
              <a:rPr lang="en-US" u="sng" dirty="0">
                <a:latin typeface="Arial" charset="0"/>
              </a:rPr>
              <a:t>fails</a:t>
            </a:r>
            <a:r>
              <a:rPr lang="en-US" dirty="0">
                <a:latin typeface="Arial" charset="0"/>
              </a:rPr>
              <a:t> to present all of the </a:t>
            </a:r>
            <a:r>
              <a:rPr lang="en-US" dirty="0" smtClean="0">
                <a:latin typeface="Arial" charset="0"/>
              </a:rPr>
              <a:t>data.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 </a:t>
            </a:r>
            <a:r>
              <a:rPr lang="en-US" sz="4800" b="1" u="sng" dirty="0" smtClean="0">
                <a:solidFill>
                  <a:srgbClr val="FF0000"/>
                </a:solidFill>
              </a:rPr>
              <a:t>XY Scatter  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077200" cy="5257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XY Scatter Chart </a:t>
            </a:r>
            <a:r>
              <a:rPr lang="en-US" sz="3200" dirty="0" smtClean="0"/>
              <a:t>is used to </a:t>
            </a:r>
            <a:r>
              <a:rPr lang="en-US" sz="3200" b="1" dirty="0" smtClean="0">
                <a:solidFill>
                  <a:srgbClr val="FF0000"/>
                </a:solidFill>
              </a:rPr>
              <a:t>indicate the  </a:t>
            </a:r>
            <a:r>
              <a:rPr lang="en-US" sz="3200" b="1" dirty="0">
                <a:solidFill>
                  <a:srgbClr val="FF0000"/>
                </a:solidFill>
              </a:rPr>
              <a:t>correlation </a:t>
            </a:r>
            <a:r>
              <a:rPr lang="en-US" sz="3200" b="1" dirty="0" smtClean="0">
                <a:solidFill>
                  <a:srgbClr val="FF0000"/>
                </a:solidFill>
              </a:rPr>
              <a:t>of two </a:t>
            </a:r>
            <a:r>
              <a:rPr lang="en-US" sz="3200" b="1" dirty="0">
                <a:solidFill>
                  <a:srgbClr val="FF0000"/>
                </a:solidFill>
              </a:rPr>
              <a:t>or more sets of </a:t>
            </a:r>
            <a:r>
              <a:rPr lang="en-US" sz="3200" b="1" dirty="0" smtClean="0">
                <a:solidFill>
                  <a:srgbClr val="FF0000"/>
                </a:solidFill>
              </a:rPr>
              <a:t>data.</a:t>
            </a:r>
            <a:endParaRPr lang="en-US" sz="3200" b="1" dirty="0">
              <a:solidFill>
                <a:srgbClr val="FF0000"/>
              </a:solidFill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800" dirty="0" smtClean="0">
                <a:cs typeface="Times New Roman" pitchFamily="18" charset="0"/>
              </a:rPr>
              <a:t>such as, the correlation between </a:t>
            </a:r>
            <a:r>
              <a:rPr lang="en-US" sz="2800" b="1" dirty="0" smtClean="0">
                <a:cs typeface="Times New Roman" pitchFamily="18" charset="0"/>
              </a:rPr>
              <a:t>stress rates </a:t>
            </a:r>
            <a:r>
              <a:rPr lang="en-US" sz="2800" dirty="0" smtClean="0">
                <a:cs typeface="Times New Roman" pitchFamily="18" charset="0"/>
              </a:rPr>
              <a:t>and </a:t>
            </a:r>
            <a:r>
              <a:rPr lang="en-US" sz="2800" b="1" dirty="0" smtClean="0">
                <a:cs typeface="Times New Roman" pitchFamily="18" charset="0"/>
              </a:rPr>
              <a:t>wait time in a doctor’s office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marL="822960" lvl="3" indent="-274320">
              <a:spcBef>
                <a:spcPts val="0"/>
              </a:spcBef>
              <a:buSzPct val="95000"/>
            </a:pPr>
            <a:r>
              <a:rPr lang="en-US" sz="2700" dirty="0" smtClean="0">
                <a:cs typeface="Times New Roman" pitchFamily="18" charset="0"/>
              </a:rPr>
              <a:t>or the correlation between </a:t>
            </a:r>
            <a:r>
              <a:rPr lang="en-US" sz="2700" b="1" dirty="0" smtClean="0">
                <a:cs typeface="Times New Roman" pitchFamily="18" charset="0"/>
              </a:rPr>
              <a:t>pulse rates </a:t>
            </a:r>
            <a:r>
              <a:rPr lang="en-US" sz="2700" dirty="0" smtClean="0">
                <a:cs typeface="Times New Roman" pitchFamily="18" charset="0"/>
              </a:rPr>
              <a:t>and </a:t>
            </a:r>
          </a:p>
          <a:p>
            <a:pPr marL="822960" lvl="3" indent="-274320">
              <a:spcBef>
                <a:spcPts val="0"/>
              </a:spcBef>
              <a:buSzPct val="95000"/>
              <a:buNone/>
            </a:pPr>
            <a:r>
              <a:rPr lang="en-US" sz="2700" dirty="0" smtClean="0">
                <a:cs typeface="Times New Roman" pitchFamily="18" charset="0"/>
              </a:rPr>
              <a:t>	</a:t>
            </a:r>
            <a:r>
              <a:rPr lang="en-US" sz="2700" b="1" dirty="0" smtClean="0">
                <a:cs typeface="Times New Roman" pitchFamily="18" charset="0"/>
              </a:rPr>
              <a:t>wait time in the principal’s office</a:t>
            </a:r>
            <a:r>
              <a:rPr lang="en-US" sz="2700" dirty="0" smtClean="0">
                <a:cs typeface="Times New Roman" pitchFamily="18" charset="0"/>
              </a:rPr>
              <a:t>.</a:t>
            </a:r>
            <a:endParaRPr lang="en-US" sz="2800" dirty="0" smtClean="0">
              <a:cs typeface="Times New Roman" pitchFamily="18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800" dirty="0" smtClean="0"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business</a:t>
            </a:r>
            <a:r>
              <a:rPr lang="en-US" sz="2800" dirty="0" smtClean="0">
                <a:cs typeface="Times New Roman" pitchFamily="18" charset="0"/>
              </a:rPr>
              <a:t> example of an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XY Chart </a:t>
            </a:r>
            <a:r>
              <a:rPr lang="en-US" sz="2800" dirty="0" smtClean="0">
                <a:cs typeface="Times New Roman" pitchFamily="18" charset="0"/>
              </a:rPr>
              <a:t>is one that represents the effect (if any) of caffeine on worker productivity.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6D678C9-6485-439A-8735-1A0BCBFB78AA}" type="slidenum">
              <a:rPr lang="en-US"/>
              <a:pPr/>
              <a:t>27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5897" t="47009" r="36218" b="41880"/>
          <a:stretch>
            <a:fillRect/>
          </a:stretch>
        </p:blipFill>
        <p:spPr bwMode="auto">
          <a:xfrm>
            <a:off x="4572000" y="381000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96" decel="100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96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96" decel="100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CC95F0F-218F-40DA-B560-A542DB09E304}" type="slidenum">
              <a:rPr lang="en-US"/>
              <a:pPr/>
              <a:t>28</a:t>
            </a:fld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2514600" indent="-2514600"/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XY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Scatter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471613"/>
            <a:ext cx="2209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</a:t>
            </a:r>
            <a:r>
              <a:rPr lang="en-US" dirty="0" smtClean="0">
                <a:latin typeface="Arial" charset="0"/>
              </a:rPr>
              <a:t>effect </a:t>
            </a:r>
            <a:r>
              <a:rPr lang="en-US" dirty="0">
                <a:latin typeface="Arial" charset="0"/>
              </a:rPr>
              <a:t>did the </a:t>
            </a:r>
            <a:r>
              <a:rPr lang="en-US" b="1" dirty="0">
                <a:latin typeface="Arial" charset="0"/>
              </a:rPr>
              <a:t>wait time in the principal’s office</a:t>
            </a:r>
            <a:r>
              <a:rPr lang="en-US" dirty="0">
                <a:latin typeface="Arial" charset="0"/>
              </a:rPr>
              <a:t> have on </a:t>
            </a:r>
            <a:r>
              <a:rPr lang="en-US" b="1" dirty="0">
                <a:latin typeface="Arial" charset="0"/>
              </a:rPr>
              <a:t>pulse rate</a:t>
            </a:r>
            <a:r>
              <a:rPr lang="en-US" dirty="0">
                <a:latin typeface="Arial" charset="0"/>
              </a:rPr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</a:t>
            </a:r>
            <a:r>
              <a:rPr lang="en-US" dirty="0" smtClean="0">
                <a:latin typeface="Arial" charset="0"/>
              </a:rPr>
              <a:t>effect </a:t>
            </a:r>
            <a:r>
              <a:rPr lang="en-US" dirty="0">
                <a:latin typeface="Arial" charset="0"/>
              </a:rPr>
              <a:t>did the </a:t>
            </a:r>
            <a:r>
              <a:rPr lang="en-US" b="1" dirty="0">
                <a:latin typeface="Arial" charset="0"/>
              </a:rPr>
              <a:t>wait time in the doctor’s office </a:t>
            </a:r>
            <a:r>
              <a:rPr lang="en-US" dirty="0">
                <a:latin typeface="Arial" charset="0"/>
              </a:rPr>
              <a:t>have on </a:t>
            </a:r>
            <a:r>
              <a:rPr lang="en-US" b="1" dirty="0">
                <a:latin typeface="Arial" charset="0"/>
              </a:rPr>
              <a:t>pulse rate</a:t>
            </a:r>
            <a:r>
              <a:rPr lang="en-US" dirty="0">
                <a:latin typeface="Arial" charset="0"/>
              </a:rPr>
              <a:t>?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667000" y="533400"/>
          <a:ext cx="60198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art" r:id="rId5" imgW="3143290" imgH="2828865" progId="Excel.Sheet.8">
                  <p:embed/>
                </p:oleObj>
              </mc:Choice>
              <mc:Fallback>
                <p:oleObj name="Chart" r:id="rId5" imgW="3143290" imgH="282886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"/>
                        <a:ext cx="6019800" cy="5418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00" y="6096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This data is </a:t>
            </a:r>
            <a:r>
              <a:rPr lang="en-US" b="1" dirty="0" smtClean="0"/>
              <a:t>fictional.</a:t>
            </a:r>
            <a:endParaRPr lang="en-U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2484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F75E6ABA-D1D5-4D6A-B9E5-504A82D84B6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5257800" cy="1676400"/>
          </a:xfrm>
        </p:spPr>
        <p:txBody>
          <a:bodyPr/>
          <a:lstStyle/>
          <a:p>
            <a:r>
              <a:rPr lang="en-US" sz="9600" dirty="0"/>
              <a:t>Compare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you need to </a:t>
            </a:r>
            <a:r>
              <a:rPr lang="en-US" sz="3600" b="1" dirty="0" smtClean="0"/>
              <a:t>know</a:t>
            </a:r>
            <a:endParaRPr lang="en-US" sz="36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You need to know: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six </a:t>
            </a:r>
            <a:r>
              <a:rPr lang="en-US" sz="3200" b="1" dirty="0">
                <a:solidFill>
                  <a:srgbClr val="FF0000"/>
                </a:solidFill>
              </a:rPr>
              <a:t>common charts </a:t>
            </a:r>
            <a:r>
              <a:rPr lang="en-US" sz="3200" dirty="0"/>
              <a:t>used in business</a:t>
            </a:r>
            <a:r>
              <a:rPr lang="en-US" sz="3200" dirty="0" smtClean="0"/>
              <a:t>.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object </a:t>
            </a:r>
            <a:r>
              <a:rPr lang="en-US" sz="3000" dirty="0" smtClean="0"/>
              <a:t>is </a:t>
            </a:r>
            <a:r>
              <a:rPr lang="en-US" sz="3000" dirty="0"/>
              <a:t>to understand </a:t>
            </a:r>
            <a:r>
              <a:rPr lang="en-US" sz="3000" b="1" u="sng" dirty="0">
                <a:solidFill>
                  <a:srgbClr val="FF0000"/>
                </a:solidFill>
              </a:rPr>
              <a:t>how</a:t>
            </a:r>
            <a:r>
              <a:rPr lang="en-US" sz="3000" b="1" dirty="0">
                <a:solidFill>
                  <a:srgbClr val="FF0000"/>
                </a:solidFill>
              </a:rPr>
              <a:t> each chart is used to communicate information</a:t>
            </a:r>
            <a:r>
              <a:rPr lang="en-US" sz="3000" dirty="0"/>
              <a:t>.  </a:t>
            </a:r>
            <a:endParaRPr lang="en-US" sz="3000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you are trying to compare the sales of Honda Civics to the sales of </a:t>
            </a:r>
            <a:r>
              <a:rPr lang="en-US" dirty="0" smtClean="0"/>
              <a:t>Nissan </a:t>
            </a:r>
            <a:r>
              <a:rPr lang="en-US" dirty="0" err="1"/>
              <a:t>Altimas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what chart will best explain the data</a:t>
            </a:r>
            <a:r>
              <a:rPr lang="en-US" dirty="0" smtClean="0"/>
              <a:t>?</a:t>
            </a:r>
          </a:p>
          <a:p>
            <a:r>
              <a:rPr lang="en-US" sz="3000" dirty="0" smtClean="0"/>
              <a:t>Why is one </a:t>
            </a:r>
            <a:r>
              <a:rPr lang="en-US" sz="3000" b="1" dirty="0" smtClean="0">
                <a:solidFill>
                  <a:srgbClr val="FF0000"/>
                </a:solidFill>
              </a:rPr>
              <a:t>chart</a:t>
            </a:r>
            <a:r>
              <a:rPr lang="en-US" sz="3000" dirty="0" smtClean="0"/>
              <a:t> preferred over another?</a:t>
            </a:r>
          </a:p>
          <a:p>
            <a:r>
              <a:rPr lang="en-US" sz="3000" dirty="0" smtClean="0"/>
              <a:t>Which </a:t>
            </a:r>
            <a:r>
              <a:rPr lang="en-US" sz="3000" b="1" dirty="0" smtClean="0">
                <a:solidFill>
                  <a:srgbClr val="FF0000"/>
                </a:solidFill>
              </a:rPr>
              <a:t>chart</a:t>
            </a:r>
            <a:r>
              <a:rPr lang="en-US" sz="3000" dirty="0" smtClean="0"/>
              <a:t> will </a:t>
            </a:r>
            <a:r>
              <a:rPr lang="en-US" sz="3000" b="1" dirty="0" smtClean="0">
                <a:solidFill>
                  <a:srgbClr val="FF0000"/>
                </a:solidFill>
              </a:rPr>
              <a:t>best communicate the data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9F46183-26D4-4572-816C-E27C8A83454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96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96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96" decel="100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96" decel="100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96" decel="100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2484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DF0E69F-9085-45F8-AD2D-6F04AA7E3E7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</a:t>
            </a:r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838200"/>
          <a:ext cx="61722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Chart" r:id="rId5" imgW="3143290" imgH="2895600" progId="Excel.Sheet.8">
                  <p:embed/>
                </p:oleObj>
              </mc:Choice>
              <mc:Fallback>
                <p:oleObj name="Chart" r:id="rId5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6172200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228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As you can see, if this chart is used, the data is confusing and not easily </a:t>
            </a:r>
            <a:r>
              <a:rPr lang="en-US" dirty="0" smtClean="0">
                <a:latin typeface="Arial" charset="0"/>
              </a:rPr>
              <a:t>interpreted.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24600"/>
            <a:ext cx="990600" cy="365125"/>
          </a:xfrm>
        </p:spPr>
        <p:txBody>
          <a:bodyPr/>
          <a:lstStyle/>
          <a:p>
            <a:r>
              <a:rPr lang="en-US" dirty="0"/>
              <a:t>Slide </a:t>
            </a:r>
            <a:fld id="{97E4046F-67A0-46FC-8F2F-18AF470C690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133600" cy="1353312"/>
          </a:xfrm>
        </p:spPr>
        <p:txBody>
          <a:bodyPr>
            <a:normAutofit/>
          </a:bodyPr>
          <a:lstStyle/>
          <a:p>
            <a:r>
              <a:rPr lang="en-US" sz="4000" dirty="0"/>
              <a:t>Stacked </a:t>
            </a:r>
            <a:r>
              <a:rPr lang="en-US" sz="4000" dirty="0" smtClean="0"/>
              <a:t>Bar</a:t>
            </a:r>
            <a:endParaRPr lang="en-US" sz="4000" dirty="0"/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14638" y="822325"/>
          <a:ext cx="5938837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Chart" r:id="rId5" imgW="3143290" imgH="2895600" progId="Excel.Sheet.8">
                  <p:embed/>
                </p:oleObj>
              </mc:Choice>
              <mc:Fallback>
                <p:oleObj name="Chart" r:id="rId5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822325"/>
                        <a:ext cx="5938837" cy="5465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22860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is also hard to </a:t>
            </a:r>
            <a:r>
              <a:rPr lang="en-US" dirty="0" smtClean="0">
                <a:latin typeface="Arial" charset="0"/>
              </a:rPr>
              <a:t>interpret.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1910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67600" y="6248400"/>
            <a:ext cx="1295400" cy="365125"/>
          </a:xfrm>
        </p:spPr>
        <p:txBody>
          <a:bodyPr/>
          <a:lstStyle/>
          <a:p>
            <a:r>
              <a:rPr lang="en-US" dirty="0"/>
              <a:t>Slide </a:t>
            </a:r>
            <a:fld id="{EB9535A0-95CE-4B70-AD9B-17E0BB7A8B5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124200" y="885825"/>
          <a:ext cx="5153025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Chart" r:id="rId5" imgW="3143290" imgH="2895600" progId="Excel.Sheet.8">
                  <p:embed/>
                </p:oleObj>
              </mc:Choice>
              <mc:Fallback>
                <p:oleObj name="Chart" r:id="rId5" imgW="3143290" imgH="28956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85825"/>
                        <a:ext cx="5153025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2743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The pie chart, once again, is clearly not the preferred chart for representing and communicating the data!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           </a:t>
            </a:r>
            <a:r>
              <a:rPr lang="en-US" sz="4800" b="1" u="sng" dirty="0" smtClean="0">
                <a:solidFill>
                  <a:srgbClr val="FF0000"/>
                </a:solidFill>
              </a:rPr>
              <a:t>Pie Chart</a:t>
            </a:r>
            <a:endParaRPr lang="en-US" sz="4800" u="sng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5626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Pie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used </a:t>
            </a:r>
            <a:r>
              <a:rPr lang="en-US" sz="3200" dirty="0"/>
              <a:t>to represent </a:t>
            </a:r>
            <a:r>
              <a:rPr lang="en-US" sz="3200" dirty="0" smtClean="0"/>
              <a:t>only </a:t>
            </a:r>
            <a:r>
              <a:rPr lang="en-US" sz="3200" b="1" dirty="0" smtClean="0">
                <a:solidFill>
                  <a:srgbClr val="FF0000"/>
                </a:solidFill>
              </a:rPr>
              <a:t>one series of data.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Pie Chart </a:t>
            </a:r>
            <a:r>
              <a:rPr lang="en-US" sz="3200" dirty="0" smtClean="0"/>
              <a:t>shows the contribution of </a:t>
            </a:r>
            <a:r>
              <a:rPr lang="en-US" sz="3200" b="1" u="sng" dirty="0" smtClean="0">
                <a:solidFill>
                  <a:srgbClr val="FF0000"/>
                </a:solidFill>
              </a:rPr>
              <a:t>each component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of </a:t>
            </a:r>
            <a:r>
              <a:rPr lang="en-US" sz="3200" b="1" u="sng" dirty="0" smtClean="0"/>
              <a:t>one series of data </a:t>
            </a:r>
            <a:r>
              <a:rPr lang="en-US" sz="3200" b="1" dirty="0" smtClean="0">
                <a:solidFill>
                  <a:srgbClr val="FF0000"/>
                </a:solidFill>
              </a:rPr>
              <a:t>to the </a:t>
            </a:r>
            <a:r>
              <a:rPr lang="en-US" sz="3200" b="1" u="sng" dirty="0" smtClean="0">
                <a:solidFill>
                  <a:srgbClr val="FF0000"/>
                </a:solidFill>
              </a:rPr>
              <a:t>whole</a:t>
            </a:r>
            <a:r>
              <a:rPr lang="en-US" sz="3200" b="1" dirty="0" smtClean="0"/>
              <a:t>.</a:t>
            </a:r>
            <a:endParaRPr lang="en-US" sz="3200" b="1" u="sng" dirty="0" smtClean="0"/>
          </a:p>
          <a:p>
            <a:pPr marL="822960" lvl="4">
              <a:spcBef>
                <a:spcPts val="0"/>
              </a:spcBef>
            </a:pPr>
            <a:r>
              <a:rPr lang="en-US" sz="2800" dirty="0" smtClean="0"/>
              <a:t>such as, the percentage (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dirty="0" smtClean="0"/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each expenditure to the total budget</a:t>
            </a:r>
          </a:p>
          <a:p>
            <a:pPr marL="822960" lvl="4"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%</a:t>
            </a:r>
            <a:r>
              <a:rPr lang="en-US" sz="2800" dirty="0" smtClean="0"/>
              <a:t> of each investment type in a portfolio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It </a:t>
            </a:r>
            <a:r>
              <a:rPr lang="en-US" sz="3200" dirty="0"/>
              <a:t>answers the question, “What is the </a:t>
            </a:r>
            <a:r>
              <a:rPr lang="en-US" sz="3200" b="1" dirty="0">
                <a:solidFill>
                  <a:srgbClr val="FF0000"/>
                </a:solidFill>
              </a:rPr>
              <a:t>percentage</a:t>
            </a:r>
            <a:r>
              <a:rPr lang="en-US" sz="3200" dirty="0"/>
              <a:t> of </a:t>
            </a:r>
            <a:r>
              <a:rPr lang="en-US" sz="3200" b="1" dirty="0"/>
              <a:t>each part </a:t>
            </a:r>
            <a:r>
              <a:rPr lang="en-US" sz="3200" dirty="0"/>
              <a:t>to the </a:t>
            </a:r>
            <a:r>
              <a:rPr lang="en-US" sz="3200" b="1" dirty="0"/>
              <a:t>whole</a:t>
            </a:r>
            <a:r>
              <a:rPr lang="en-US" sz="3200" dirty="0" smtClean="0"/>
              <a:t>?”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B402428-B591-4113-8EFE-89CAAAE1D727}" type="slidenum">
              <a:rPr lang="en-US"/>
              <a:pPr/>
              <a:t>33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6218" t="44231" r="52649" b="45085"/>
          <a:stretch>
            <a:fillRect/>
          </a:stretch>
        </p:blipFill>
        <p:spPr bwMode="auto">
          <a:xfrm>
            <a:off x="7620000" y="152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96" decel="100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96" decel="100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96" decel="100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5FEE6B-2B08-4646-848C-BB478AF11A30}" type="slidenum">
              <a:rPr lang="en-US"/>
              <a:pPr/>
              <a:t>34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457200"/>
            <a:ext cx="28194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Pie Chart</a:t>
            </a:r>
            <a:endParaRPr lang="en-US" sz="1800" b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213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Which item contributed the most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percent to total sales</a:t>
            </a:r>
            <a:r>
              <a:rPr lang="en-US" dirty="0">
                <a:latin typeface="Arial" charset="0"/>
              </a:rPr>
              <a:t>?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90800" y="1295400"/>
          <a:ext cx="59912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art" r:id="rId5" imgW="8020090" imgH="6010335" progId="Excel.Sheet.8">
                  <p:embed/>
                </p:oleObj>
              </mc:Choice>
              <mc:Fallback>
                <p:oleObj name="Chart" r:id="rId5" imgW="8020090" imgH="6010335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5991225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Exploded Pie Chart</a:t>
            </a:r>
            <a:endParaRPr lang="en-US" sz="48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51816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  <a:buNone/>
            </a:pPr>
            <a:endParaRPr lang="en-US" sz="3200" dirty="0" smtClean="0"/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An </a:t>
            </a:r>
            <a:r>
              <a:rPr lang="en-US" sz="3200" b="1" dirty="0" smtClean="0">
                <a:solidFill>
                  <a:srgbClr val="FF0000"/>
                </a:solidFill>
              </a:rPr>
              <a:t>Exploded Pie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a pie chart in which the </a:t>
            </a:r>
            <a:r>
              <a:rPr lang="en-US" sz="3200" b="1" dirty="0" smtClean="0"/>
              <a:t>individual components </a:t>
            </a:r>
            <a:r>
              <a:rPr lang="en-US" sz="3200" dirty="0" smtClean="0"/>
              <a:t>are enhanced.</a:t>
            </a:r>
          </a:p>
          <a:p>
            <a:pPr>
              <a:spcAft>
                <a:spcPct val="20000"/>
              </a:spcAft>
              <a:buNone/>
            </a:pPr>
            <a:r>
              <a:rPr lang="en-US" sz="3200" dirty="0" smtClean="0"/>
              <a:t>It is used to </a:t>
            </a:r>
            <a:r>
              <a:rPr lang="en-US" sz="3200" dirty="0" smtClean="0">
                <a:solidFill>
                  <a:srgbClr val="FF0000"/>
                </a:solidFill>
              </a:rPr>
              <a:t>emphasize one or more portions of the data</a:t>
            </a:r>
            <a:r>
              <a:rPr lang="en-US" sz="3200" dirty="0" smtClean="0"/>
              <a:t> (</a:t>
            </a:r>
            <a:r>
              <a:rPr lang="en-US" sz="3200" b="1" dirty="0" smtClean="0"/>
              <a:t>one piece of the pie is enhanced</a:t>
            </a:r>
            <a:r>
              <a:rPr lang="en-US" sz="3200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B402428-B591-4113-8EFE-89CAAAE1D727}" type="slidenum">
              <a:rPr lang="en-US"/>
              <a:pPr/>
              <a:t>35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52759" t="44231" r="36378" b="45085"/>
          <a:stretch>
            <a:fillRect/>
          </a:stretch>
        </p:blipFill>
        <p:spPr bwMode="auto">
          <a:xfrm>
            <a:off x="6324600" y="45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9CA875D-6BCA-4977-82F6-F7F112523B8B}" type="slidenum">
              <a:rPr lang="en-US"/>
              <a:pPr/>
              <a:t>36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Exploded Pie Chart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752600" y="1600200"/>
          <a:ext cx="62484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5" imgW="3895665" imgH="2828865" progId="Excel.Sheet.8">
                  <p:embed/>
                </p:oleObj>
              </mc:Choice>
              <mc:Fallback>
                <p:oleObj name="Chart" r:id="rId5" imgW="3895665" imgH="282886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6248400" cy="453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Review:  </a:t>
            </a:r>
            <a:r>
              <a:rPr lang="en-US" sz="4400" b="1" dirty="0"/>
              <a:t>Can you </a:t>
            </a:r>
            <a:r>
              <a:rPr lang="en-US" sz="4400" b="1" dirty="0">
                <a:solidFill>
                  <a:srgbClr val="FF0000"/>
                </a:solidFill>
              </a:rPr>
              <a:t>identify the charts</a:t>
            </a:r>
            <a:r>
              <a:rPr lang="en-US" sz="4400" b="1" dirty="0"/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Represents the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contribution of individual items to the whole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Indicates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trends in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Makes</a:t>
            </a:r>
            <a:r>
              <a:rPr lang="en-US" sz="28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comparisons about groups of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Emphasizes one or more portions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of the data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Represents only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series of data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Indicates a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correlation</a:t>
            </a:r>
          </a:p>
          <a:p>
            <a:pPr marL="533400" indent="-533400"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BF245F2-C155-4F66-8E21-23542E55CE98}" type="slidenum">
              <a:rPr lang="en-US"/>
              <a:pPr/>
              <a:t>37</a:t>
            </a:fld>
            <a:endParaRPr lang="en-US"/>
          </a:p>
        </p:txBody>
      </p:sp>
      <p:sp>
        <p:nvSpPr>
          <p:cNvPr id="778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23622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29718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35814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45720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1054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791200"/>
            <a:ext cx="381000" cy="304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96" decel="100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uiExpand="1" build="p"/>
      <p:bldP spid="77828" grpId="0" animBg="1"/>
      <p:bldP spid="77831" grpId="0" animBg="1"/>
      <p:bldP spid="77832" grpId="0" animBg="1"/>
      <p:bldP spid="77833" grpId="0" animBg="1"/>
      <p:bldP spid="77834" grpId="0" animBg="1"/>
      <p:bldP spid="778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Bar</a:t>
            </a:r>
          </a:p>
        </p:txBody>
      </p:sp>
      <p:graphicFrame>
        <p:nvGraphicFramePr>
          <p:cNvPr id="1228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1568450"/>
          <a:ext cx="716280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Chart" r:id="rId5" imgW="8124685" imgH="4400670" progId="Excel.Sheet.8">
                  <p:embed/>
                </p:oleObj>
              </mc:Choice>
              <mc:Fallback>
                <p:oleObj name="Chart" r:id="rId5" imgW="8124685" imgH="440067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68450"/>
                        <a:ext cx="7162800" cy="3879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E966C1D-97A1-45C6-8F7D-CA88C315A894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7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OleChart spid="1228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XY Scatter</a:t>
            </a:r>
          </a:p>
        </p:txBody>
      </p:sp>
      <p:graphicFrame>
        <p:nvGraphicFramePr>
          <p:cNvPr id="1280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00375" y="2716213"/>
          <a:ext cx="31432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Chart" r:id="rId5" imgW="3143290" imgH="2828865" progId="Excel.Sheet.8">
                  <p:embed/>
                </p:oleObj>
              </mc:Choice>
              <mc:Fallback>
                <p:oleObj name="Chart" r:id="rId5" imgW="3143290" imgH="282886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716213"/>
                        <a:ext cx="3143250" cy="282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11E599B-72F2-433F-9244-E9E93BD04248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7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OleChart spid="1280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Common types of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1737515"/>
          </a:xfrm>
        </p:spPr>
        <p:txBody>
          <a:bodyPr/>
          <a:lstStyle/>
          <a:p>
            <a:r>
              <a:rPr lang="en-US" dirty="0" smtClean="0"/>
              <a:t>Column Chart</a:t>
            </a:r>
          </a:p>
          <a:p>
            <a:r>
              <a:rPr lang="en-US" dirty="0" smtClean="0"/>
              <a:t>Stacked Bar Chart</a:t>
            </a:r>
          </a:p>
          <a:p>
            <a:r>
              <a:rPr lang="en-US" dirty="0" smtClean="0"/>
              <a:t>Line Chart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77285"/>
            <a:ext cx="4038600" cy="1813715"/>
          </a:xfrm>
        </p:spPr>
        <p:txBody>
          <a:bodyPr/>
          <a:lstStyle/>
          <a:p>
            <a:r>
              <a:rPr lang="en-US" dirty="0" smtClean="0"/>
              <a:t>XY Scatter Chart</a:t>
            </a:r>
          </a:p>
          <a:p>
            <a:r>
              <a:rPr lang="en-US" dirty="0" smtClean="0"/>
              <a:t>Pie Chart</a:t>
            </a:r>
          </a:p>
          <a:p>
            <a:r>
              <a:rPr lang="en-US" dirty="0" smtClean="0"/>
              <a:t>Exploded Pie Chart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12F6120-7509-4536-B7FA-06D5B80819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Column Chart</a:t>
            </a:r>
          </a:p>
        </p:txBody>
      </p:sp>
      <p:graphicFrame>
        <p:nvGraphicFramePr>
          <p:cNvPr id="12390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74650" y="1517650"/>
          <a:ext cx="8518525" cy="3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Chart" r:id="rId4" imgW="7810500" imgH="3638702" progId="MSGraph.Chart.8">
                  <p:embed followColorScheme="full"/>
                </p:oleObj>
              </mc:Choice>
              <mc:Fallback>
                <p:oleObj name="Chart" r:id="rId4" imgW="7810500" imgH="3638702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517650"/>
                        <a:ext cx="8518525" cy="396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D50EF526-2832-4FAC-9278-C88399781741}" type="slidenum">
              <a:rPr lang="en-US"/>
              <a:pPr/>
              <a:t>40</a:t>
            </a:fld>
            <a:endParaRPr lang="en-US"/>
          </a:p>
        </p:txBody>
      </p:sp>
      <p:sp>
        <p:nvSpPr>
          <p:cNvPr id="12391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OleChart spid="1239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Exploded Pie</a:t>
            </a:r>
          </a:p>
        </p:txBody>
      </p:sp>
      <p:graphicFrame>
        <p:nvGraphicFramePr>
          <p:cNvPr id="12493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462088"/>
          <a:ext cx="5865813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4" name="Chart" r:id="rId5" imgW="3895665" imgH="2828865" progId="Excel.Sheet.8">
                  <p:embed/>
                </p:oleObj>
              </mc:Choice>
              <mc:Fallback>
                <p:oleObj name="Chart" r:id="rId5" imgW="3895665" imgH="282886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62088"/>
                        <a:ext cx="5865813" cy="4259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5146E48-C220-48E3-AE02-9759B439D31F}" type="slidenum">
              <a:rPr lang="en-US"/>
              <a:pPr/>
              <a:t>41</a:t>
            </a:fld>
            <a:endParaRPr lang="en-US"/>
          </a:p>
        </p:txBody>
      </p:sp>
      <p:sp>
        <p:nvSpPr>
          <p:cNvPr id="124935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OleChart spid="1249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Pie</a:t>
            </a:r>
          </a:p>
        </p:txBody>
      </p:sp>
      <p:graphicFrame>
        <p:nvGraphicFramePr>
          <p:cNvPr id="1269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43063" y="1935163"/>
          <a:ext cx="5857875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Chart" r:id="rId5" imgW="8020090" imgH="6010335" progId="Excel.Sheet.8">
                  <p:embed/>
                </p:oleObj>
              </mc:Choice>
              <mc:Fallback>
                <p:oleObj name="Chart" r:id="rId5" imgW="8020090" imgH="601033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935163"/>
                        <a:ext cx="5857875" cy="438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F5A3629-42E6-4BBB-B50F-9B1F4490D433}" type="slidenum">
              <a:rPr lang="en-US"/>
              <a:pPr/>
              <a:t>42</a:t>
            </a:fld>
            <a:endParaRPr lang="en-US"/>
          </a:p>
        </p:txBody>
      </p:sp>
      <p:sp>
        <p:nvSpPr>
          <p:cNvPr id="126983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OleChart spid="12698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</a:t>
            </a:r>
          </a:p>
        </p:txBody>
      </p:sp>
      <p:graphicFrame>
        <p:nvGraphicFramePr>
          <p:cNvPr id="1259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14513" y="1287463"/>
          <a:ext cx="5957887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Chart" r:id="rId5" imgW="5514955" imgH="4019510" progId="Excel.Sheet.8">
                  <p:embed/>
                </p:oleObj>
              </mc:Choice>
              <mc:Fallback>
                <p:oleObj name="Chart" r:id="rId5" imgW="5514955" imgH="401951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1287463"/>
                        <a:ext cx="5957887" cy="4341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85E6581-A362-419A-83D3-55D725697AA7}" type="slidenum">
              <a:rPr lang="en-US"/>
              <a:pPr/>
              <a:t>43</a:t>
            </a:fld>
            <a:endParaRPr lang="en-US"/>
          </a:p>
        </p:txBody>
      </p:sp>
      <p:sp>
        <p:nvSpPr>
          <p:cNvPr id="125958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5867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OleChart spid="1259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01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Column Chart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Column Chart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used to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make comparisons and generalizations about groups of data.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65760" lvl="1"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such as, to compare the number of students from each class (Sophomores, Juniors, and Seniors) and their attendance and school spirit at  assemblies.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Column Chart</a:t>
            </a:r>
            <a:r>
              <a:rPr lang="en-US" sz="3200" b="1" dirty="0" smtClean="0"/>
              <a:t> </a:t>
            </a:r>
            <a:r>
              <a:rPr lang="en-US" sz="3200" dirty="0" smtClean="0"/>
              <a:t>is a </a:t>
            </a:r>
            <a:r>
              <a:rPr lang="en-US" sz="3200" dirty="0">
                <a:solidFill>
                  <a:srgbClr val="FF0000"/>
                </a:solidFill>
              </a:rPr>
              <a:t>series of </a:t>
            </a:r>
            <a:r>
              <a:rPr lang="en-US" sz="3200" b="1" dirty="0">
                <a:solidFill>
                  <a:srgbClr val="FF0000"/>
                </a:solidFill>
              </a:rPr>
              <a:t>vertical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chart</a:t>
            </a:r>
          </a:p>
          <a:p>
            <a:pPr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columns</a:t>
            </a:r>
            <a:r>
              <a:rPr lang="en-US" sz="3200" dirty="0" smtClean="0"/>
              <a:t>, </a:t>
            </a:r>
            <a:r>
              <a:rPr lang="en-US" sz="3200" dirty="0"/>
              <a:t>each representative of a </a:t>
            </a:r>
            <a:r>
              <a:rPr lang="en-US" sz="3200" dirty="0">
                <a:solidFill>
                  <a:srgbClr val="FF0000"/>
                </a:solidFill>
              </a:rPr>
              <a:t>data </a:t>
            </a:r>
            <a:r>
              <a:rPr lang="en-US" sz="3200" dirty="0" smtClean="0">
                <a:solidFill>
                  <a:srgbClr val="FF0000"/>
                </a:solidFill>
              </a:rPr>
              <a:t>series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66AC60D-C1D5-450F-8E08-1A6265B7726B}" type="slidenum">
              <a:rPr lang="en-US"/>
              <a:pPr/>
              <a:t>5</a:t>
            </a:fld>
            <a:endParaRPr lang="en-US"/>
          </a:p>
        </p:txBody>
      </p:sp>
      <p:pic>
        <p:nvPicPr>
          <p:cNvPr id="5121" name="Picture 1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/>
          <a:srcRect t="16073" r="54243" b="16073"/>
          <a:stretch>
            <a:fillRect/>
          </a:stretch>
        </p:blipFill>
        <p:spPr bwMode="auto">
          <a:xfrm>
            <a:off x="8001000" y="4724400"/>
            <a:ext cx="821741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96" decel="100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8893813-8E96-4BC3-908B-C348472993E9}" type="slidenum">
              <a:rPr lang="en-US"/>
              <a:pPr/>
              <a:t>6</a:t>
            </a:fld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341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charset="0"/>
                <a:cs typeface="Times New Roman" pitchFamily="18" charset="0"/>
              </a:rPr>
              <a:t>Column  Chart</a:t>
            </a:r>
            <a:r>
              <a:rPr lang="en-US" sz="3600" b="1" dirty="0">
                <a:solidFill>
                  <a:srgbClr val="FF0000"/>
                </a:solidFill>
                <a:latin typeface="Tahoma" charset="0"/>
              </a:rPr>
              <a:t>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81000" y="1611313"/>
          <a:ext cx="8389938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4" imgW="7801051" imgH="3648151" progId="MSGraph.Chart.8">
                  <p:embed followColorScheme="full"/>
                </p:oleObj>
              </mc:Choice>
              <mc:Fallback>
                <p:oleObj name="Chart" r:id="rId4" imgW="7801051" imgH="3648151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11313"/>
                        <a:ext cx="8389938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4495800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8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1600" b="1" dirty="0" smtClean="0">
                <a:latin typeface="Arial" charset="0"/>
              </a:rPr>
              <a:t>This </a:t>
            </a:r>
            <a:r>
              <a:rPr lang="en-US" sz="1600" b="1" dirty="0">
                <a:latin typeface="Arial" charset="0"/>
              </a:rPr>
              <a:t>chart compares </a:t>
            </a:r>
            <a:r>
              <a:rPr lang="en-US" sz="1600" b="1" dirty="0" smtClean="0">
                <a:latin typeface="Arial" charset="0"/>
              </a:rPr>
              <a:t>the attendance rates/school spirit of Seniors, Juniors, and Sophomores at assemblies over a period of four months.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828800"/>
            <a:ext cx="358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Spirit at Assemblies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Which group has the most consistent school spirit? The Sophomores have the most </a:t>
            </a:r>
            <a:r>
              <a:rPr lang="en-US" sz="1600" b="1" u="sng" dirty="0" smtClean="0"/>
              <a:t>consistent</a:t>
            </a:r>
            <a:r>
              <a:rPr lang="en-US" sz="1600" b="1" dirty="0" smtClean="0"/>
              <a:t> attendance/school spirit, as evidenced by the green bars.</a:t>
            </a:r>
            <a:endParaRPr lang="en-US" sz="16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4.02 Understand charts/graphs used in business.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172200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84E689A0-9EDF-418B-9C21-37C4F45A650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5257800" cy="1676400"/>
          </a:xfrm>
        </p:spPr>
        <p:txBody>
          <a:bodyPr/>
          <a:lstStyle/>
          <a:p>
            <a:r>
              <a:rPr lang="en-US" sz="9600" dirty="0"/>
              <a:t>Compare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114800" y="5334000"/>
            <a:ext cx="3200400" cy="6096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492875"/>
            <a:ext cx="914400" cy="365125"/>
          </a:xfrm>
        </p:spPr>
        <p:txBody>
          <a:bodyPr/>
          <a:lstStyle/>
          <a:p>
            <a:r>
              <a:rPr lang="en-US" dirty="0"/>
              <a:t>Slide </a:t>
            </a:r>
            <a:fld id="{AC48B5F6-1062-4943-BB79-9A809F3D883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896112"/>
          </a:xfrm>
        </p:spPr>
        <p:txBody>
          <a:bodyPr/>
          <a:lstStyle/>
          <a:p>
            <a:r>
              <a:rPr lang="en-US" dirty="0"/>
              <a:t>Stacked Bar</a:t>
            </a: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352800" y="381000"/>
          <a:ext cx="54483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Chart" r:id="rId5" imgW="3143290" imgH="3429160" progId="Excel.Sheet.8">
                  <p:embed/>
                </p:oleObj>
              </mc:Choice>
              <mc:Fallback>
                <p:oleObj name="Chart" r:id="rId5" imgW="3143290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"/>
                        <a:ext cx="5448300" cy="594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focuses more on each group’s contribution to the whole for any given </a:t>
            </a:r>
            <a:r>
              <a:rPr lang="en-US" dirty="0" smtClean="0">
                <a:latin typeface="Arial" charset="0"/>
              </a:rPr>
              <a:t>month.</a:t>
            </a:r>
            <a:endParaRPr lang="en-US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324600"/>
            <a:ext cx="1600200" cy="365125"/>
          </a:xfrm>
        </p:spPr>
        <p:txBody>
          <a:bodyPr/>
          <a:lstStyle/>
          <a:p>
            <a:r>
              <a:rPr lang="en-US" dirty="0"/>
              <a:t>Slide </a:t>
            </a:r>
            <a:fld id="{F4E0BBD8-7BBE-4D8C-88CC-F702CB6738F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Line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754063"/>
          <a:ext cx="56324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Chart" r:id="rId5" imgW="3438465" imgH="3429160" progId="Excel.Sheet.8">
                  <p:embed/>
                </p:oleObj>
              </mc:Choice>
              <mc:Fallback>
                <p:oleObj name="Chart" r:id="rId5" imgW="3438465" imgH="3429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54063"/>
                        <a:ext cx="5632450" cy="5616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209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chart would be okay if we were analyzing trends in attendance rates, but it does not provide a good side-by-side </a:t>
            </a:r>
            <a:r>
              <a:rPr lang="en-US" dirty="0" smtClean="0">
                <a:latin typeface="Arial" charset="0"/>
              </a:rPr>
              <a:t>comparison.</a:t>
            </a:r>
            <a:endParaRPr lang="en-US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4.02 Understand charts/graphs used in business.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1539</TotalTime>
  <Words>1821</Words>
  <Application>Microsoft Office PowerPoint</Application>
  <PresentationFormat>On-screen Show (4:3)</PresentationFormat>
  <Paragraphs>319</Paragraphs>
  <Slides>43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Flow</vt:lpstr>
      <vt:lpstr>Chart</vt:lpstr>
      <vt:lpstr>Types of Charts</vt:lpstr>
      <vt:lpstr>How do you know which chart to use?</vt:lpstr>
      <vt:lpstr>What you need to know</vt:lpstr>
      <vt:lpstr>6 Common types of charts</vt:lpstr>
      <vt:lpstr>Column Chart</vt:lpstr>
      <vt:lpstr>PowerPoint Presentation</vt:lpstr>
      <vt:lpstr>Compare</vt:lpstr>
      <vt:lpstr>Stacked Bar</vt:lpstr>
      <vt:lpstr>Line</vt:lpstr>
      <vt:lpstr>XY Scatter</vt:lpstr>
      <vt:lpstr>Pie</vt:lpstr>
      <vt:lpstr>Stacked Bar Chart</vt:lpstr>
      <vt:lpstr>PowerPoint Presentation</vt:lpstr>
      <vt:lpstr>PowerPoint Presentation</vt:lpstr>
      <vt:lpstr>Compare</vt:lpstr>
      <vt:lpstr>Column</vt:lpstr>
      <vt:lpstr>Line</vt:lpstr>
      <vt:lpstr>XY Scatter</vt:lpstr>
      <vt:lpstr>Pie</vt:lpstr>
      <vt:lpstr>Line Chart</vt:lpstr>
      <vt:lpstr>PowerPoint Presentation</vt:lpstr>
      <vt:lpstr>PowerPoint Presentation</vt:lpstr>
      <vt:lpstr>Compare</vt:lpstr>
      <vt:lpstr>Column</vt:lpstr>
      <vt:lpstr>Stacked Bar</vt:lpstr>
      <vt:lpstr>Pie</vt:lpstr>
      <vt:lpstr>     XY Scatter  </vt:lpstr>
      <vt:lpstr>PowerPoint Presentation</vt:lpstr>
      <vt:lpstr>Compare</vt:lpstr>
      <vt:lpstr>Column</vt:lpstr>
      <vt:lpstr>Stacked Bar</vt:lpstr>
      <vt:lpstr>Pie</vt:lpstr>
      <vt:lpstr>               Pie Chart</vt:lpstr>
      <vt:lpstr>PowerPoint Presentation</vt:lpstr>
      <vt:lpstr>Exploded Pie Chart</vt:lpstr>
      <vt:lpstr>PowerPoint Presentation</vt:lpstr>
      <vt:lpstr>Review:  Can you identify the charts?</vt:lpstr>
      <vt:lpstr>Stacked Bar</vt:lpstr>
      <vt:lpstr>XY Scatter</vt:lpstr>
      <vt:lpstr>Column Chart</vt:lpstr>
      <vt:lpstr>Exploded Pie</vt:lpstr>
      <vt:lpstr>Pie</vt:lpstr>
      <vt:lpstr>Line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Bladen Crockett</dc:creator>
  <cp:lastModifiedBy>Teacher</cp:lastModifiedBy>
  <cp:revision>55</cp:revision>
  <dcterms:created xsi:type="dcterms:W3CDTF">2007-11-26T17:01:23Z</dcterms:created>
  <dcterms:modified xsi:type="dcterms:W3CDTF">2013-06-04T12:51:18Z</dcterms:modified>
</cp:coreProperties>
</file>